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64" r:id="rId4"/>
    <p:sldId id="259" r:id="rId5"/>
    <p:sldId id="262"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49C91E-D194-4746-95FD-F14F98E70EAB}" v="73" dt="2025-04-24T20:41:55.4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85"/>
    <p:restoredTop sz="63988"/>
  </p:normalViewPr>
  <p:slideViewPr>
    <p:cSldViewPr snapToGrid="0">
      <p:cViewPr varScale="1">
        <p:scale>
          <a:sx n="69" d="100"/>
          <a:sy n="69" d="100"/>
        </p:scale>
        <p:origin x="384"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0B9932-0050-8543-9836-B2484770A706}" type="datetimeFigureOut">
              <a:rPr lang="en-US" smtClean="0"/>
              <a:t>4/27/25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A59FCE-F786-E843-8E95-D878A85384DA}" type="slidenum">
              <a:rPr lang="en-US" smtClean="0"/>
              <a:t>‹#›</a:t>
            </a:fld>
            <a:endParaRPr lang="en-US"/>
          </a:p>
        </p:txBody>
      </p:sp>
    </p:spTree>
    <p:extLst>
      <p:ext uri="{BB962C8B-B14F-4D97-AF65-F5344CB8AC3E}">
        <p14:creationId xmlns:p14="http://schemas.microsoft.com/office/powerpoint/2010/main" val="3274121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many excellent works on vulnerabilities! Let’s shift the gear and look something different and interesting!</a:t>
            </a:r>
          </a:p>
          <a:p>
            <a:endParaRPr lang="en-US" dirty="0"/>
          </a:p>
          <a:p>
            <a:r>
              <a:rPr lang="en-US" dirty="0"/>
              <a:t>I have two questions for you! </a:t>
            </a:r>
          </a:p>
          <a:p>
            <a:endParaRPr lang="en-US" dirty="0"/>
          </a:p>
          <a:p>
            <a:pPr marL="228600" indent="-228600">
              <a:buAutoNum type="arabicPeriod"/>
            </a:pPr>
            <a:r>
              <a:rPr lang="en-US" dirty="0"/>
              <a:t>Have you sever seen a software library dying?</a:t>
            </a:r>
          </a:p>
          <a:p>
            <a:pPr marL="228600" indent="-228600">
              <a:buAutoNum type="arabicPeriod"/>
            </a:pPr>
            <a:r>
              <a:rPr lang="en-US" dirty="0"/>
              <a:t>Have you ever noticed any early sign in that library before dying?</a:t>
            </a:r>
          </a:p>
          <a:p>
            <a:pPr marL="228600" indent="-228600">
              <a:buAutoNum type="arabicPeriod"/>
            </a:pPr>
            <a:endParaRPr lang="en-US" dirty="0"/>
          </a:p>
          <a:p>
            <a:pPr marL="228600" indent="-228600">
              <a:buAutoNum type="arabicPeriod"/>
            </a:pPr>
            <a:endParaRPr lang="en-US" dirty="0"/>
          </a:p>
          <a:p>
            <a:pPr marL="228600" indent="-228600">
              <a:buAutoNum type="arabicPeriod"/>
            </a:pPr>
            <a:r>
              <a:rPr lang="en-US" dirty="0"/>
              <a:t>Well! That’s what we are going to see today! </a:t>
            </a:r>
          </a:p>
        </p:txBody>
      </p:sp>
      <p:sp>
        <p:nvSpPr>
          <p:cNvPr id="4" name="Slide Number Placeholder 3"/>
          <p:cNvSpPr>
            <a:spLocks noGrp="1"/>
          </p:cNvSpPr>
          <p:nvPr>
            <p:ph type="sldNum" sz="quarter" idx="5"/>
          </p:nvPr>
        </p:nvSpPr>
        <p:spPr/>
        <p:txBody>
          <a:bodyPr/>
          <a:lstStyle/>
          <a:p>
            <a:fld id="{00A59FCE-F786-E843-8E95-D878A85384DA}" type="slidenum">
              <a:rPr lang="en-US" smtClean="0"/>
              <a:t>1</a:t>
            </a:fld>
            <a:endParaRPr lang="en-US"/>
          </a:p>
        </p:txBody>
      </p:sp>
    </p:spTree>
    <p:extLst>
      <p:ext uri="{BB962C8B-B14F-4D97-AF65-F5344CB8AC3E}">
        <p14:creationId xmlns:p14="http://schemas.microsoft.com/office/powerpoint/2010/main" val="3193264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being said, I am happy to present one of my works ‘Understanding Abandonment and Slowdown Dynamics in Maven Ecosystem’, a collaboration of Queen’s </a:t>
            </a:r>
            <a:r>
              <a:rPr lang="en-US" dirty="0" err="1"/>
              <a:t>UoT</a:t>
            </a:r>
            <a:r>
              <a:rPr lang="en-US" dirty="0"/>
              <a:t> and McGil. This is me, Kazi Amit Hasan, a PhD student at Queen’s University. Let’s get started!</a:t>
            </a:r>
          </a:p>
        </p:txBody>
      </p:sp>
      <p:sp>
        <p:nvSpPr>
          <p:cNvPr id="4" name="Slide Number Placeholder 3"/>
          <p:cNvSpPr>
            <a:spLocks noGrp="1"/>
          </p:cNvSpPr>
          <p:nvPr>
            <p:ph type="sldNum" sz="quarter" idx="5"/>
          </p:nvPr>
        </p:nvSpPr>
        <p:spPr/>
        <p:txBody>
          <a:bodyPr/>
          <a:lstStyle/>
          <a:p>
            <a:fld id="{00A59FCE-F786-E843-8E95-D878A85384DA}" type="slidenum">
              <a:rPr lang="en-US" smtClean="0"/>
              <a:t>2</a:t>
            </a:fld>
            <a:endParaRPr lang="en-US"/>
          </a:p>
        </p:txBody>
      </p:sp>
    </p:spTree>
    <p:extLst>
      <p:ext uri="{BB962C8B-B14F-4D97-AF65-F5344CB8AC3E}">
        <p14:creationId xmlns:p14="http://schemas.microsoft.com/office/powerpoint/2010/main" val="2185999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source libraries are frequently adopted as dependencies in millions of </a:t>
            </a:r>
            <a:r>
              <a:rPr lang="en-US" dirty="0" err="1"/>
              <a:t>softwares</a:t>
            </a:r>
            <a:endParaRPr lang="en-US" dirty="0"/>
          </a:p>
          <a:p>
            <a:endParaRPr lang="en-US" dirty="0"/>
          </a:p>
          <a:p>
            <a:r>
              <a:rPr lang="en-US" dirty="0"/>
              <a:t>Imagine a library, with it’s lifespan divided into four quartiles, is very happy with many frequent releases initially in Q1, as days passed, number releases decreases and eventually, it gets slow in Q3 and fainted lastly in Q4.</a:t>
            </a:r>
          </a:p>
          <a:p>
            <a:endParaRPr lang="en-US" dirty="0"/>
          </a:p>
          <a:p>
            <a:endParaRPr lang="en-US" dirty="0"/>
          </a:p>
          <a:p>
            <a:r>
              <a:rPr lang="en-US" dirty="0"/>
              <a:t>Let’s try to quantify this with some terminologies: we are calling a particular quartile</a:t>
            </a:r>
          </a:p>
          <a:p>
            <a:r>
              <a:rPr lang="en-US" dirty="0"/>
              <a:t>Fast: quartile average is 20% less than overall average</a:t>
            </a:r>
          </a:p>
          <a:p>
            <a:r>
              <a:rPr lang="en-US" dirty="0"/>
              <a:t>Slow= 20% longer than overall average</a:t>
            </a:r>
          </a:p>
          <a:p>
            <a:r>
              <a:rPr lang="en-US" dirty="0"/>
              <a:t>Normal – anything that falls in between fast and slow threshold</a:t>
            </a:r>
          </a:p>
          <a:p>
            <a:r>
              <a:rPr lang="en-US" dirty="0"/>
              <a:t>Nan = if no release in the quartile</a:t>
            </a:r>
          </a:p>
          <a:p>
            <a:endParaRPr lang="en-US" dirty="0"/>
          </a:p>
          <a:p>
            <a:r>
              <a:rPr lang="en-US" dirty="0"/>
              <a:t>Now you understand the transitions among the quartiles</a:t>
            </a:r>
          </a:p>
          <a:p>
            <a:endParaRPr lang="en-US" dirty="0"/>
          </a:p>
          <a:p>
            <a:r>
              <a:rPr lang="en-CA" dirty="0"/>
              <a:t>This is a typical scenario of one out of every four libraries  which survive beyond their creation year. Which makes this problem very interesting.</a:t>
            </a:r>
            <a:endParaRPr lang="en-US" dirty="0"/>
          </a:p>
        </p:txBody>
      </p:sp>
      <p:sp>
        <p:nvSpPr>
          <p:cNvPr id="4" name="Slide Number Placeholder 3"/>
          <p:cNvSpPr>
            <a:spLocks noGrp="1"/>
          </p:cNvSpPr>
          <p:nvPr>
            <p:ph type="sldNum" sz="quarter" idx="5"/>
          </p:nvPr>
        </p:nvSpPr>
        <p:spPr/>
        <p:txBody>
          <a:bodyPr/>
          <a:lstStyle/>
          <a:p>
            <a:fld id="{00A59FCE-F786-E843-8E95-D878A85384DA}" type="slidenum">
              <a:rPr lang="en-US" smtClean="0"/>
              <a:t>3</a:t>
            </a:fld>
            <a:endParaRPr lang="en-US"/>
          </a:p>
        </p:txBody>
      </p:sp>
    </p:spTree>
    <p:extLst>
      <p:ext uri="{BB962C8B-B14F-4D97-AF65-F5344CB8AC3E}">
        <p14:creationId xmlns:p14="http://schemas.microsoft.com/office/powerpoint/2010/main" val="3476927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2015 to 2021, we noticed increase in number of abandoned libraries each year, ranging around (20.9% to 24.4%)</a:t>
            </a:r>
          </a:p>
          <a:p>
            <a:endParaRPr lang="en-US" dirty="0"/>
          </a:p>
          <a:p>
            <a:r>
              <a:rPr lang="en-US" dirty="0"/>
              <a:t>When we tired to see yearly abandonment rate, we were surprised that  26.7% libraries couldn’t even make it to 2</a:t>
            </a:r>
            <a:r>
              <a:rPr lang="en-US" baseline="30000" dirty="0"/>
              <a:t>nd</a:t>
            </a:r>
            <a:r>
              <a:rPr lang="en-US" dirty="0"/>
              <a:t> year, which means one out of four libraries are getting abandoned in their first year </a:t>
            </a:r>
          </a:p>
        </p:txBody>
      </p:sp>
      <p:sp>
        <p:nvSpPr>
          <p:cNvPr id="4" name="Slide Number Placeholder 3"/>
          <p:cNvSpPr>
            <a:spLocks noGrp="1"/>
          </p:cNvSpPr>
          <p:nvPr>
            <p:ph type="sldNum" sz="quarter" idx="5"/>
          </p:nvPr>
        </p:nvSpPr>
        <p:spPr/>
        <p:txBody>
          <a:bodyPr/>
          <a:lstStyle/>
          <a:p>
            <a:fld id="{00A59FCE-F786-E843-8E95-D878A85384DA}" type="slidenum">
              <a:rPr lang="en-US" smtClean="0"/>
              <a:t>4</a:t>
            </a:fld>
            <a:endParaRPr lang="en-US"/>
          </a:p>
        </p:txBody>
      </p:sp>
    </p:spTree>
    <p:extLst>
      <p:ext uri="{BB962C8B-B14F-4D97-AF65-F5344CB8AC3E}">
        <p14:creationId xmlns:p14="http://schemas.microsoft.com/office/powerpoint/2010/main" val="2491538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pattern confirms our usual intuition that abandoned libraries are already slowed down.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Interestingly, there’s  a total of 12.8% libraries where they recovered from slow release in their last quartile but still get abandoned. This suggests that a temporary increase in release activity is insufficient to prevent abandonment.</a:t>
            </a:r>
          </a:p>
          <a:p>
            <a:endParaRPr lang="en-US" dirty="0"/>
          </a:p>
        </p:txBody>
      </p:sp>
      <p:sp>
        <p:nvSpPr>
          <p:cNvPr id="4" name="Slide Number Placeholder 3"/>
          <p:cNvSpPr>
            <a:spLocks noGrp="1"/>
          </p:cNvSpPr>
          <p:nvPr>
            <p:ph type="sldNum" sz="quarter" idx="5"/>
          </p:nvPr>
        </p:nvSpPr>
        <p:spPr/>
        <p:txBody>
          <a:bodyPr/>
          <a:lstStyle/>
          <a:p>
            <a:fld id="{00A59FCE-F786-E843-8E95-D878A85384DA}" type="slidenum">
              <a:rPr lang="en-US" smtClean="0"/>
              <a:t>5</a:t>
            </a:fld>
            <a:endParaRPr lang="en-US"/>
          </a:p>
        </p:txBody>
      </p:sp>
    </p:spTree>
    <p:extLst>
      <p:ext uri="{BB962C8B-B14F-4D97-AF65-F5344CB8AC3E}">
        <p14:creationId xmlns:p14="http://schemas.microsoft.com/office/powerpoint/2010/main" val="1022084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E81E5-BB9D-550F-8B96-CF842E2B3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44FB1-B5AB-C94B-C62B-335DCC93D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BA12DA-78F1-8801-BF65-CD187772A9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our recommendation for partitioners 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Monitor your dependency release activity.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You should watch for sudden slowdowns or increased release</a:t>
            </a:r>
          </a:p>
          <a:p>
            <a:r>
              <a:rPr lang="en-US" dirty="0"/>
              <a:t>3. Developers can introduced automated alerts for the slowdowns. </a:t>
            </a:r>
          </a:p>
          <a:p>
            <a:endParaRPr lang="en-US" dirty="0"/>
          </a:p>
          <a:p>
            <a:endParaRPr lang="en-US" dirty="0"/>
          </a:p>
          <a:p>
            <a:r>
              <a:rPr lang="en-US" dirty="0"/>
              <a:t>That’s it! We just saw how a library gets abandoned! Thanks for being with me!</a:t>
            </a:r>
          </a:p>
        </p:txBody>
      </p:sp>
      <p:sp>
        <p:nvSpPr>
          <p:cNvPr id="4" name="Slide Number Placeholder 3">
            <a:extLst>
              <a:ext uri="{FF2B5EF4-FFF2-40B4-BE49-F238E27FC236}">
                <a16:creationId xmlns:a16="http://schemas.microsoft.com/office/drawing/2014/main" id="{A818A0A1-63BD-6B57-C229-96E01F9517B9}"/>
              </a:ext>
            </a:extLst>
          </p:cNvPr>
          <p:cNvSpPr>
            <a:spLocks noGrp="1"/>
          </p:cNvSpPr>
          <p:nvPr>
            <p:ph type="sldNum" sz="quarter" idx="5"/>
          </p:nvPr>
        </p:nvSpPr>
        <p:spPr/>
        <p:txBody>
          <a:bodyPr/>
          <a:lstStyle/>
          <a:p>
            <a:fld id="{00A59FCE-F786-E843-8E95-D878A85384DA}" type="slidenum">
              <a:rPr lang="en-US" smtClean="0"/>
              <a:t>6</a:t>
            </a:fld>
            <a:endParaRPr lang="en-US"/>
          </a:p>
        </p:txBody>
      </p:sp>
    </p:spTree>
    <p:extLst>
      <p:ext uri="{BB962C8B-B14F-4D97-AF65-F5344CB8AC3E}">
        <p14:creationId xmlns:p14="http://schemas.microsoft.com/office/powerpoint/2010/main" val="2871605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5A2AB-D02D-A4CC-F220-C8C5921C1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82AD00-FCF4-F774-E378-EB62D09A23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C64624-E008-E692-F65A-967792E6C94A}"/>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5" name="Footer Placeholder 4">
            <a:extLst>
              <a:ext uri="{FF2B5EF4-FFF2-40B4-BE49-F238E27FC236}">
                <a16:creationId xmlns:a16="http://schemas.microsoft.com/office/drawing/2014/main" id="{60665E36-A3C8-33B0-FEF0-489EA6765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9187D2-B8C4-6497-9F6B-AD8BCF80D830}"/>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4291189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E58EC-604A-D515-5531-A97796EF49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5C997D-39E4-1312-32E4-0EBD6927ED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0CD369-4D9B-1D9E-EEA5-814F78433F8C}"/>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5" name="Footer Placeholder 4">
            <a:extLst>
              <a:ext uri="{FF2B5EF4-FFF2-40B4-BE49-F238E27FC236}">
                <a16:creationId xmlns:a16="http://schemas.microsoft.com/office/drawing/2014/main" id="{3EECBC8F-F511-56AC-9DC5-DAD9192776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16C6EE-1E6D-3948-B4F0-B67890408B60}"/>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132206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3A90B-46E7-EF72-DD87-662CAF4325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342C8A-9099-D2A9-85DF-EF2EB26AA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9B2D27-910E-1875-C17F-781554318D2B}"/>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5" name="Footer Placeholder 4">
            <a:extLst>
              <a:ext uri="{FF2B5EF4-FFF2-40B4-BE49-F238E27FC236}">
                <a16:creationId xmlns:a16="http://schemas.microsoft.com/office/drawing/2014/main" id="{BD4E25BB-CC5C-71E9-531A-E842783BFC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68239F-EA4F-FE9D-5F62-88633D681879}"/>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2034098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8C392-615C-4CD4-41C4-4F90025A7C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43C462-7BEF-B8AA-B219-94BE77B9B8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148CBB-145A-7A4B-CE31-D182D05A2C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8D114D-977D-AF8E-6923-2C33AAAFFB4C}"/>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6" name="Footer Placeholder 5">
            <a:extLst>
              <a:ext uri="{FF2B5EF4-FFF2-40B4-BE49-F238E27FC236}">
                <a16:creationId xmlns:a16="http://schemas.microsoft.com/office/drawing/2014/main" id="{DFB6A0E2-F923-6F86-7DA3-DB8CE244F7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574C33-3BE3-FD35-46F5-44BB071097C7}"/>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3743674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C48E8-5D4B-4F31-5704-0E35651C88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0FD4ED-CDAC-CAF7-6012-63F1536E25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571EB7-7561-55D9-8C74-12BA61B5FC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889925-30EB-33FE-52C9-284B38DC3D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8CB761-1E2A-17CA-6B49-A58469F169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8A503C-A4ED-A8A2-824E-1CF4A510EA9E}"/>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8" name="Footer Placeholder 7">
            <a:extLst>
              <a:ext uri="{FF2B5EF4-FFF2-40B4-BE49-F238E27FC236}">
                <a16:creationId xmlns:a16="http://schemas.microsoft.com/office/drawing/2014/main" id="{4E51EC0E-34C3-D6F7-8A37-53101F0395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B4E3CD-D678-917B-7555-B33A65824226}"/>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3766532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D21D2-66EB-6DC7-671D-2C64C05F95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E136E5-9314-31C3-2FFE-96BD389FD889}"/>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4" name="Footer Placeholder 3">
            <a:extLst>
              <a:ext uri="{FF2B5EF4-FFF2-40B4-BE49-F238E27FC236}">
                <a16:creationId xmlns:a16="http://schemas.microsoft.com/office/drawing/2014/main" id="{023098B7-80B6-9198-6452-150EED4319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F14218-13B4-7245-D472-239C01A679B4}"/>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3694468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262F02-61A6-E8C3-8DFC-4230DFA093E2}"/>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3" name="Footer Placeholder 2">
            <a:extLst>
              <a:ext uri="{FF2B5EF4-FFF2-40B4-BE49-F238E27FC236}">
                <a16:creationId xmlns:a16="http://schemas.microsoft.com/office/drawing/2014/main" id="{0A3AFA3B-4746-1BD4-D2EB-CA2A7E606B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3E30EC-B51D-A620-2B34-96E3DB83FEE6}"/>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3334640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D2E11-D39A-0C38-96A3-D5AA81299F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14CB5A-36D8-0751-63D3-E041718AEF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889BC5-5D69-BC48-9D96-32D5522FF6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A3AA39-36F9-3515-04B5-07BBE9A5D91C}"/>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6" name="Footer Placeholder 5">
            <a:extLst>
              <a:ext uri="{FF2B5EF4-FFF2-40B4-BE49-F238E27FC236}">
                <a16:creationId xmlns:a16="http://schemas.microsoft.com/office/drawing/2014/main" id="{F0F95EEF-0899-A4B1-7840-27A76B94F9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AD966B-88B9-546D-1E86-8227463C95E0}"/>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1933464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991DF-E3B8-326F-F5DD-AFCA7479F8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26F4BE-852A-6E7E-ED7F-285B55E401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579437-AEAC-1468-9A27-30D10ACA6B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F1E205-7CCE-AA3C-94BE-9480BD395F92}"/>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6" name="Footer Placeholder 5">
            <a:extLst>
              <a:ext uri="{FF2B5EF4-FFF2-40B4-BE49-F238E27FC236}">
                <a16:creationId xmlns:a16="http://schemas.microsoft.com/office/drawing/2014/main" id="{D9E13622-CE76-A54B-921F-45C469C4BF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7DDA3-1813-2BA3-B599-58BA75633F31}"/>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1250274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1B244-D9E7-FFD0-1BDA-DF899F26E4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972408-13B8-DAB5-F2D1-AC7E7DB7F0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71006E-483E-D2D3-9F4F-8498152382E6}"/>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5" name="Footer Placeholder 4">
            <a:extLst>
              <a:ext uri="{FF2B5EF4-FFF2-40B4-BE49-F238E27FC236}">
                <a16:creationId xmlns:a16="http://schemas.microsoft.com/office/drawing/2014/main" id="{EFCAAFF7-D8BB-3EB4-2337-0440072CE1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E435C2-5FB2-179E-6C44-AA05CF8B2E93}"/>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104464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9F912-A3B5-8609-9CB5-D1E0202BE8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648B96-CFC8-7C33-DAEF-3B117BFECB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85632-0AE8-83B6-63D3-2CADB02F2703}"/>
              </a:ext>
            </a:extLst>
          </p:cNvPr>
          <p:cNvSpPr>
            <a:spLocks noGrp="1"/>
          </p:cNvSpPr>
          <p:nvPr>
            <p:ph type="dt" sz="half" idx="10"/>
          </p:nvPr>
        </p:nvSpPr>
        <p:spPr/>
        <p:txBody>
          <a:bodyPr/>
          <a:lstStyle/>
          <a:p>
            <a:fld id="{1B27CD1E-59CC-6847-B7B2-73131BE70A27}" type="datetimeFigureOut">
              <a:rPr lang="en-US" smtClean="0"/>
              <a:t>4/27/25</a:t>
            </a:fld>
            <a:endParaRPr lang="en-US"/>
          </a:p>
        </p:txBody>
      </p:sp>
      <p:sp>
        <p:nvSpPr>
          <p:cNvPr id="5" name="Footer Placeholder 4">
            <a:extLst>
              <a:ext uri="{FF2B5EF4-FFF2-40B4-BE49-F238E27FC236}">
                <a16:creationId xmlns:a16="http://schemas.microsoft.com/office/drawing/2014/main" id="{B66E1D9C-6A64-4160-8FDB-46BF6459A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6BDDAD-061B-B72E-09DA-CF347438DFA9}"/>
              </a:ext>
            </a:extLst>
          </p:cNvPr>
          <p:cNvSpPr>
            <a:spLocks noGrp="1"/>
          </p:cNvSpPr>
          <p:nvPr>
            <p:ph type="sldNum" sz="quarter" idx="12"/>
          </p:nvPr>
        </p:nvSpPr>
        <p:spPr/>
        <p:txBody>
          <a:bodyPr/>
          <a:lstStyle/>
          <a:p>
            <a:fld id="{F2A3BA84-603C-5243-B3D9-AC5BCA19F7D3}" type="slidenum">
              <a:rPr lang="en-US" smtClean="0"/>
              <a:t>‹#›</a:t>
            </a:fld>
            <a:endParaRPr lang="en-US"/>
          </a:p>
        </p:txBody>
      </p:sp>
    </p:spTree>
    <p:extLst>
      <p:ext uri="{BB962C8B-B14F-4D97-AF65-F5344CB8AC3E}">
        <p14:creationId xmlns:p14="http://schemas.microsoft.com/office/powerpoint/2010/main" val="2241261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DF238E-D415-F739-D2F5-F8274A68D1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A4F199-4352-02EB-8EDC-E340439624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8C52CE-8C1F-FCB1-8BFF-FCAE359F94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27CD1E-59CC-6847-B7B2-73131BE70A27}" type="datetimeFigureOut">
              <a:rPr lang="en-US" smtClean="0"/>
              <a:t>4/27/25</a:t>
            </a:fld>
            <a:endParaRPr lang="en-US"/>
          </a:p>
        </p:txBody>
      </p:sp>
      <p:sp>
        <p:nvSpPr>
          <p:cNvPr id="5" name="Footer Placeholder 4">
            <a:extLst>
              <a:ext uri="{FF2B5EF4-FFF2-40B4-BE49-F238E27FC236}">
                <a16:creationId xmlns:a16="http://schemas.microsoft.com/office/drawing/2014/main" id="{FF7F671B-08FE-23C6-F3C3-67A8C7D916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D922353-98A8-E55E-15E1-0D0C34FBF0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A3BA84-603C-5243-B3D9-AC5BCA19F7D3}" type="slidenum">
              <a:rPr lang="en-US" smtClean="0"/>
              <a:t>‹#›</a:t>
            </a:fld>
            <a:endParaRPr lang="en-US"/>
          </a:p>
        </p:txBody>
      </p:sp>
    </p:spTree>
    <p:extLst>
      <p:ext uri="{BB962C8B-B14F-4D97-AF65-F5344CB8AC3E}">
        <p14:creationId xmlns:p14="http://schemas.microsoft.com/office/powerpoint/2010/main" val="3620635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2.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18" Type="http://schemas.openxmlformats.org/officeDocument/2006/relationships/image" Target="../media/image29.sv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23.svg"/><Relationship Id="rId17" Type="http://schemas.openxmlformats.org/officeDocument/2006/relationships/image" Target="../media/image28.png"/><Relationship Id="rId2" Type="http://schemas.openxmlformats.org/officeDocument/2006/relationships/notesSlide" Target="../notesSlides/notesSlide3.xml"/><Relationship Id="rId16" Type="http://schemas.openxmlformats.org/officeDocument/2006/relationships/image" Target="../media/image27.svg"/><Relationship Id="rId20" Type="http://schemas.openxmlformats.org/officeDocument/2006/relationships/image" Target="../media/image31.svg"/><Relationship Id="rId1" Type="http://schemas.openxmlformats.org/officeDocument/2006/relationships/slideLayout" Target="../slideLayouts/slideLayout1.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svg"/><Relationship Id="rId19" Type="http://schemas.openxmlformats.org/officeDocument/2006/relationships/image" Target="../media/image30.png"/><Relationship Id="rId4" Type="http://schemas.openxmlformats.org/officeDocument/2006/relationships/image" Target="../media/image2.png"/><Relationship Id="rId9" Type="http://schemas.openxmlformats.org/officeDocument/2006/relationships/image" Target="../media/image20.png"/><Relationship Id="rId14" Type="http://schemas.openxmlformats.org/officeDocument/2006/relationships/image" Target="../media/image25.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2.jpg"/><Relationship Id="rId3" Type="http://schemas.openxmlformats.org/officeDocument/2006/relationships/image" Target="../media/image1.png"/><Relationship Id="rId7" Type="http://schemas.openxmlformats.org/officeDocument/2006/relationships/image" Target="../media/image37.png"/><Relationship Id="rId12" Type="http://schemas.openxmlformats.org/officeDocument/2006/relationships/hyperlink" Target="mailto:sadegh.sheikhaei@queensu.ca"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2.png"/><Relationship Id="rId9" Type="http://schemas.openxmlformats.org/officeDocument/2006/relationships/image" Target="../media/image39.png"/><Relationship Id="rId1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rint_Transparent (1).svg">
            <a:extLst>
              <a:ext uri="{FF2B5EF4-FFF2-40B4-BE49-F238E27FC236}">
                <a16:creationId xmlns:a16="http://schemas.microsoft.com/office/drawing/2014/main" id="{6E9BEA30-E4B0-467E-E121-8C830D9E7BA1}"/>
              </a:ext>
            </a:extLst>
          </p:cNvPr>
          <p:cNvPicPr/>
          <p:nvPr/>
        </p:nvPicPr>
        <p:blipFill rotWithShape="1">
          <a:blip r:embed="rId3"/>
          <a:stretch>
            <a:fillRect/>
          </a:stretch>
        </p:blipFill>
        <p:spPr>
          <a:xfrm>
            <a:off x="-564034" y="-300681"/>
            <a:ext cx="2466975" cy="1981200"/>
          </a:xfrm>
          <a:prstGeom prst="rect">
            <a:avLst/>
          </a:prstGeom>
        </p:spPr>
      </p:pic>
      <p:pic>
        <p:nvPicPr>
          <p:cNvPr id="5" name="image.png">
            <a:extLst>
              <a:ext uri="{FF2B5EF4-FFF2-40B4-BE49-F238E27FC236}">
                <a16:creationId xmlns:a16="http://schemas.microsoft.com/office/drawing/2014/main" id="{591FC4FC-E76F-2645-4BCE-B31607697F77}"/>
              </a:ext>
            </a:extLst>
          </p:cNvPr>
          <p:cNvPicPr/>
          <p:nvPr/>
        </p:nvPicPr>
        <p:blipFill rotWithShape="1">
          <a:blip r:embed="rId4"/>
          <a:stretch>
            <a:fillRect/>
          </a:stretch>
        </p:blipFill>
        <p:spPr>
          <a:xfrm>
            <a:off x="10481104" y="378426"/>
            <a:ext cx="1487044" cy="429849"/>
          </a:xfrm>
          <a:prstGeom prst="rect">
            <a:avLst/>
          </a:prstGeom>
        </p:spPr>
      </p:pic>
      <p:pic>
        <p:nvPicPr>
          <p:cNvPr id="7" name="Graphic 6" descr="Microphone with solid fill">
            <a:extLst>
              <a:ext uri="{FF2B5EF4-FFF2-40B4-BE49-F238E27FC236}">
                <a16:creationId xmlns:a16="http://schemas.microsoft.com/office/drawing/2014/main" id="{AD023C5B-8AB3-4779-429E-786915A729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8541" y="2662883"/>
            <a:ext cx="636373" cy="636373"/>
          </a:xfrm>
          <a:prstGeom prst="rect">
            <a:avLst/>
          </a:prstGeom>
        </p:spPr>
      </p:pic>
      <p:pic>
        <p:nvPicPr>
          <p:cNvPr id="9" name="Graphic 8" descr="Microphone with solid fill">
            <a:extLst>
              <a:ext uri="{FF2B5EF4-FFF2-40B4-BE49-F238E27FC236}">
                <a16:creationId xmlns:a16="http://schemas.microsoft.com/office/drawing/2014/main" id="{4133F304-DAB3-A20D-A368-46FFCEE06DA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8541" y="3824418"/>
            <a:ext cx="636373" cy="636373"/>
          </a:xfrm>
          <a:prstGeom prst="rect">
            <a:avLst/>
          </a:prstGeom>
        </p:spPr>
      </p:pic>
      <p:sp>
        <p:nvSpPr>
          <p:cNvPr id="10" name="TextBox 9">
            <a:extLst>
              <a:ext uri="{FF2B5EF4-FFF2-40B4-BE49-F238E27FC236}">
                <a16:creationId xmlns:a16="http://schemas.microsoft.com/office/drawing/2014/main" id="{ED2AC87B-2829-F160-1D3C-08B0F1EA2710}"/>
              </a:ext>
            </a:extLst>
          </p:cNvPr>
          <p:cNvSpPr txBox="1"/>
          <p:nvPr/>
        </p:nvSpPr>
        <p:spPr>
          <a:xfrm>
            <a:off x="1767016" y="2662883"/>
            <a:ext cx="8538519" cy="461665"/>
          </a:xfrm>
          <a:prstGeom prst="rect">
            <a:avLst/>
          </a:prstGeom>
          <a:noFill/>
        </p:spPr>
        <p:txBody>
          <a:bodyPr wrap="square" rtlCol="0">
            <a:spAutoFit/>
          </a:bodyPr>
          <a:lstStyle/>
          <a:p>
            <a:r>
              <a:rPr lang="en-US" sz="2400" dirty="0"/>
              <a:t>Have you ever seen a software library getting abandoned? </a:t>
            </a:r>
          </a:p>
        </p:txBody>
      </p:sp>
      <p:sp>
        <p:nvSpPr>
          <p:cNvPr id="11" name="TextBox 10">
            <a:extLst>
              <a:ext uri="{FF2B5EF4-FFF2-40B4-BE49-F238E27FC236}">
                <a16:creationId xmlns:a16="http://schemas.microsoft.com/office/drawing/2014/main" id="{CFD753A9-6494-451D-4F87-5FB7F07BBCCF}"/>
              </a:ext>
            </a:extLst>
          </p:cNvPr>
          <p:cNvSpPr txBox="1"/>
          <p:nvPr/>
        </p:nvSpPr>
        <p:spPr>
          <a:xfrm>
            <a:off x="1767016" y="3957938"/>
            <a:ext cx="10021330" cy="461665"/>
          </a:xfrm>
          <a:prstGeom prst="rect">
            <a:avLst/>
          </a:prstGeom>
          <a:noFill/>
        </p:spPr>
        <p:txBody>
          <a:bodyPr wrap="square" rtlCol="0">
            <a:spAutoFit/>
          </a:bodyPr>
          <a:lstStyle/>
          <a:p>
            <a:r>
              <a:rPr lang="en-US" sz="2400" dirty="0"/>
              <a:t>Have you ever noticed any </a:t>
            </a:r>
            <a:r>
              <a:rPr lang="en-US" sz="2400" dirty="0">
                <a:highlight>
                  <a:srgbClr val="FFFF00"/>
                </a:highlight>
              </a:rPr>
              <a:t>early sign</a:t>
            </a:r>
            <a:r>
              <a:rPr lang="en-US" sz="2400" dirty="0"/>
              <a:t> in a library before getting abandoned? </a:t>
            </a:r>
          </a:p>
        </p:txBody>
      </p:sp>
      <p:sp>
        <p:nvSpPr>
          <p:cNvPr id="12" name="TextBox 11">
            <a:extLst>
              <a:ext uri="{FF2B5EF4-FFF2-40B4-BE49-F238E27FC236}">
                <a16:creationId xmlns:a16="http://schemas.microsoft.com/office/drawing/2014/main" id="{F1D68EE3-40CD-B6D1-F066-0C1E81BEA53F}"/>
              </a:ext>
            </a:extLst>
          </p:cNvPr>
          <p:cNvSpPr txBox="1"/>
          <p:nvPr/>
        </p:nvSpPr>
        <p:spPr>
          <a:xfrm>
            <a:off x="679622" y="1680519"/>
            <a:ext cx="6240162" cy="523220"/>
          </a:xfrm>
          <a:prstGeom prst="rect">
            <a:avLst/>
          </a:prstGeom>
          <a:noFill/>
        </p:spPr>
        <p:txBody>
          <a:bodyPr wrap="square" rtlCol="0">
            <a:spAutoFit/>
          </a:bodyPr>
          <a:lstStyle/>
          <a:p>
            <a:r>
              <a:rPr lang="en-US" sz="2800" b="1" dirty="0"/>
              <a:t>Questions for audience</a:t>
            </a:r>
          </a:p>
        </p:txBody>
      </p:sp>
    </p:spTree>
    <p:extLst>
      <p:ext uri="{BB962C8B-B14F-4D97-AF65-F5344CB8AC3E}">
        <p14:creationId xmlns:p14="http://schemas.microsoft.com/office/powerpoint/2010/main" val="374392145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29D74-BE6F-9254-487E-9DDF8885B4B6}"/>
            </a:ext>
          </a:extLst>
        </p:cNvPr>
        <p:cNvGrpSpPr/>
        <p:nvPr/>
      </p:nvGrpSpPr>
      <p:grpSpPr>
        <a:xfrm>
          <a:off x="0" y="0"/>
          <a:ext cx="0" cy="0"/>
          <a:chOff x="0" y="0"/>
          <a:chExt cx="0" cy="0"/>
        </a:xfrm>
      </p:grpSpPr>
      <p:pic>
        <p:nvPicPr>
          <p:cNvPr id="4" name="Print_Transparent (1).svg">
            <a:extLst>
              <a:ext uri="{FF2B5EF4-FFF2-40B4-BE49-F238E27FC236}">
                <a16:creationId xmlns:a16="http://schemas.microsoft.com/office/drawing/2014/main" id="{8DF93CA7-F789-57C2-A515-EDDE88E2DF7F}"/>
              </a:ext>
            </a:extLst>
          </p:cNvPr>
          <p:cNvPicPr/>
          <p:nvPr/>
        </p:nvPicPr>
        <p:blipFill rotWithShape="1">
          <a:blip r:embed="rId3"/>
          <a:stretch>
            <a:fillRect/>
          </a:stretch>
        </p:blipFill>
        <p:spPr>
          <a:xfrm>
            <a:off x="-564034" y="-300681"/>
            <a:ext cx="2466975" cy="1981200"/>
          </a:xfrm>
          <a:prstGeom prst="rect">
            <a:avLst/>
          </a:prstGeom>
        </p:spPr>
      </p:pic>
      <p:pic>
        <p:nvPicPr>
          <p:cNvPr id="5" name="image.png">
            <a:extLst>
              <a:ext uri="{FF2B5EF4-FFF2-40B4-BE49-F238E27FC236}">
                <a16:creationId xmlns:a16="http://schemas.microsoft.com/office/drawing/2014/main" id="{34E4ECBF-C225-C40A-7793-E6D1D535A484}"/>
              </a:ext>
            </a:extLst>
          </p:cNvPr>
          <p:cNvPicPr/>
          <p:nvPr/>
        </p:nvPicPr>
        <p:blipFill rotWithShape="1">
          <a:blip r:embed="rId4"/>
          <a:stretch>
            <a:fillRect/>
          </a:stretch>
        </p:blipFill>
        <p:spPr>
          <a:xfrm>
            <a:off x="10481104" y="378426"/>
            <a:ext cx="1487044" cy="429849"/>
          </a:xfrm>
          <a:prstGeom prst="rect">
            <a:avLst/>
          </a:prstGeom>
        </p:spPr>
      </p:pic>
      <p:sp>
        <p:nvSpPr>
          <p:cNvPr id="3" name="TextBox 2">
            <a:extLst>
              <a:ext uri="{FF2B5EF4-FFF2-40B4-BE49-F238E27FC236}">
                <a16:creationId xmlns:a16="http://schemas.microsoft.com/office/drawing/2014/main" id="{E32C8CCD-63AC-18CC-EBE6-06FA186500DA}"/>
              </a:ext>
            </a:extLst>
          </p:cNvPr>
          <p:cNvSpPr txBox="1"/>
          <p:nvPr/>
        </p:nvSpPr>
        <p:spPr>
          <a:xfrm>
            <a:off x="442784" y="932136"/>
            <a:ext cx="11306432" cy="1323439"/>
          </a:xfrm>
          <a:prstGeom prst="rect">
            <a:avLst/>
          </a:prstGeom>
          <a:noFill/>
        </p:spPr>
        <p:txBody>
          <a:bodyPr wrap="square">
            <a:spAutoFit/>
          </a:bodyPr>
          <a:lstStyle/>
          <a:p>
            <a:pPr algn="ctr"/>
            <a:r>
              <a:rPr lang="en-US" sz="4000" b="1" dirty="0"/>
              <a:t>Understanding Abandonment and Slowdown Dynamics in the Maven Ecosystem</a:t>
            </a:r>
          </a:p>
        </p:txBody>
      </p:sp>
      <p:pic>
        <p:nvPicPr>
          <p:cNvPr id="8" name="image.png">
            <a:extLst>
              <a:ext uri="{FF2B5EF4-FFF2-40B4-BE49-F238E27FC236}">
                <a16:creationId xmlns:a16="http://schemas.microsoft.com/office/drawing/2014/main" id="{D5DC0531-58B3-4871-3DB6-70D05E87E2FF}"/>
              </a:ext>
            </a:extLst>
          </p:cNvPr>
          <p:cNvPicPr/>
          <p:nvPr/>
        </p:nvPicPr>
        <p:blipFill rotWithShape="1">
          <a:blip r:embed="rId5"/>
          <a:stretch>
            <a:fillRect/>
          </a:stretch>
        </p:blipFill>
        <p:spPr>
          <a:xfrm>
            <a:off x="602233" y="3762887"/>
            <a:ext cx="1267200" cy="1249200"/>
          </a:xfrm>
          <a:prstGeom prst="rect">
            <a:avLst/>
          </a:prstGeom>
        </p:spPr>
      </p:pic>
      <p:pic>
        <p:nvPicPr>
          <p:cNvPr id="10" name="image.png">
            <a:extLst>
              <a:ext uri="{FF2B5EF4-FFF2-40B4-BE49-F238E27FC236}">
                <a16:creationId xmlns:a16="http://schemas.microsoft.com/office/drawing/2014/main" id="{DA765551-239B-570A-5ABF-067FD95844A5}"/>
              </a:ext>
            </a:extLst>
          </p:cNvPr>
          <p:cNvPicPr/>
          <p:nvPr/>
        </p:nvPicPr>
        <p:blipFill rotWithShape="1">
          <a:blip r:embed="rId6"/>
          <a:stretch>
            <a:fillRect/>
          </a:stretch>
        </p:blipFill>
        <p:spPr>
          <a:xfrm>
            <a:off x="9959216" y="3663254"/>
            <a:ext cx="1265410" cy="1249200"/>
          </a:xfrm>
          <a:prstGeom prst="rect">
            <a:avLst/>
          </a:prstGeom>
        </p:spPr>
      </p:pic>
      <p:pic>
        <p:nvPicPr>
          <p:cNvPr id="12" name="Picture 11" descr="A person wearing glasses and a suit&#10;&#10;AI-generated content may be incorrect.">
            <a:extLst>
              <a:ext uri="{FF2B5EF4-FFF2-40B4-BE49-F238E27FC236}">
                <a16:creationId xmlns:a16="http://schemas.microsoft.com/office/drawing/2014/main" id="{6E5299F4-446A-9E8A-7873-DEF6D9A221CE}"/>
              </a:ext>
            </a:extLst>
          </p:cNvPr>
          <p:cNvPicPr>
            <a:picLocks/>
          </p:cNvPicPr>
          <p:nvPr/>
        </p:nvPicPr>
        <p:blipFill>
          <a:blip r:embed="rId7"/>
          <a:stretch>
            <a:fillRect/>
          </a:stretch>
        </p:blipFill>
        <p:spPr>
          <a:xfrm>
            <a:off x="7907487" y="3685507"/>
            <a:ext cx="1265410" cy="1249822"/>
          </a:xfrm>
          <a:prstGeom prst="ellipse">
            <a:avLst/>
          </a:prstGeom>
        </p:spPr>
      </p:pic>
      <p:pic>
        <p:nvPicPr>
          <p:cNvPr id="13" name="image.png">
            <a:extLst>
              <a:ext uri="{FF2B5EF4-FFF2-40B4-BE49-F238E27FC236}">
                <a16:creationId xmlns:a16="http://schemas.microsoft.com/office/drawing/2014/main" id="{A2D1783D-0242-820B-3F1C-8194BE9BBA70}"/>
              </a:ext>
            </a:extLst>
          </p:cNvPr>
          <p:cNvPicPr/>
          <p:nvPr/>
        </p:nvPicPr>
        <p:blipFill rotWithShape="1">
          <a:blip r:embed="rId8"/>
          <a:stretch>
            <a:fillRect/>
          </a:stretch>
        </p:blipFill>
        <p:spPr>
          <a:xfrm>
            <a:off x="5880853" y="3712278"/>
            <a:ext cx="1267200" cy="1249200"/>
          </a:xfrm>
          <a:prstGeom prst="rect">
            <a:avLst/>
          </a:prstGeom>
        </p:spPr>
      </p:pic>
      <p:pic>
        <p:nvPicPr>
          <p:cNvPr id="15" name="image.png">
            <a:extLst>
              <a:ext uri="{FF2B5EF4-FFF2-40B4-BE49-F238E27FC236}">
                <a16:creationId xmlns:a16="http://schemas.microsoft.com/office/drawing/2014/main" id="{678B0689-0254-D7D6-AD14-AB5F1A0C43D2}"/>
              </a:ext>
            </a:extLst>
          </p:cNvPr>
          <p:cNvPicPr/>
          <p:nvPr/>
        </p:nvPicPr>
        <p:blipFill rotWithShape="1">
          <a:blip r:embed="rId4"/>
          <a:stretch>
            <a:fillRect/>
          </a:stretch>
        </p:blipFill>
        <p:spPr>
          <a:xfrm>
            <a:off x="668393" y="5636486"/>
            <a:ext cx="1141937" cy="313662"/>
          </a:xfrm>
          <a:prstGeom prst="rect">
            <a:avLst/>
          </a:prstGeom>
        </p:spPr>
      </p:pic>
      <p:pic>
        <p:nvPicPr>
          <p:cNvPr id="16" name="image.png">
            <a:extLst>
              <a:ext uri="{FF2B5EF4-FFF2-40B4-BE49-F238E27FC236}">
                <a16:creationId xmlns:a16="http://schemas.microsoft.com/office/drawing/2014/main" id="{5D2233BD-1546-D27E-DE6C-4AB9F2D034D2}"/>
              </a:ext>
            </a:extLst>
          </p:cNvPr>
          <p:cNvPicPr/>
          <p:nvPr/>
        </p:nvPicPr>
        <p:blipFill rotWithShape="1">
          <a:blip r:embed="rId4"/>
          <a:stretch>
            <a:fillRect/>
          </a:stretch>
        </p:blipFill>
        <p:spPr>
          <a:xfrm>
            <a:off x="2491585" y="5621108"/>
            <a:ext cx="1141937" cy="313662"/>
          </a:xfrm>
          <a:prstGeom prst="rect">
            <a:avLst/>
          </a:prstGeom>
        </p:spPr>
      </p:pic>
      <p:pic>
        <p:nvPicPr>
          <p:cNvPr id="17" name="image.png">
            <a:extLst>
              <a:ext uri="{FF2B5EF4-FFF2-40B4-BE49-F238E27FC236}">
                <a16:creationId xmlns:a16="http://schemas.microsoft.com/office/drawing/2014/main" id="{08EC7ACA-0E3E-B125-CAA4-9CE9213178D0}"/>
              </a:ext>
            </a:extLst>
          </p:cNvPr>
          <p:cNvPicPr/>
          <p:nvPr/>
        </p:nvPicPr>
        <p:blipFill rotWithShape="1">
          <a:blip r:embed="rId4"/>
          <a:stretch>
            <a:fillRect/>
          </a:stretch>
        </p:blipFill>
        <p:spPr>
          <a:xfrm>
            <a:off x="4121133" y="5621108"/>
            <a:ext cx="1141937" cy="313662"/>
          </a:xfrm>
          <a:prstGeom prst="rect">
            <a:avLst/>
          </a:prstGeom>
        </p:spPr>
      </p:pic>
      <p:pic>
        <p:nvPicPr>
          <p:cNvPr id="18" name="image.png">
            <a:extLst>
              <a:ext uri="{FF2B5EF4-FFF2-40B4-BE49-F238E27FC236}">
                <a16:creationId xmlns:a16="http://schemas.microsoft.com/office/drawing/2014/main" id="{9247F2A9-266A-D49B-C66A-CE5CD4F52F03}"/>
              </a:ext>
            </a:extLst>
          </p:cNvPr>
          <p:cNvPicPr/>
          <p:nvPr/>
        </p:nvPicPr>
        <p:blipFill rotWithShape="1">
          <a:blip r:embed="rId4"/>
          <a:stretch>
            <a:fillRect/>
          </a:stretch>
        </p:blipFill>
        <p:spPr>
          <a:xfrm>
            <a:off x="5874140" y="5590471"/>
            <a:ext cx="1141937" cy="313662"/>
          </a:xfrm>
          <a:prstGeom prst="rect">
            <a:avLst/>
          </a:prstGeom>
        </p:spPr>
      </p:pic>
      <p:pic>
        <p:nvPicPr>
          <p:cNvPr id="22" name="Picture 21" descr="A blue text on a white background&#10;&#10;AI-generated content may be incorrect.">
            <a:extLst>
              <a:ext uri="{FF2B5EF4-FFF2-40B4-BE49-F238E27FC236}">
                <a16:creationId xmlns:a16="http://schemas.microsoft.com/office/drawing/2014/main" id="{19719DB5-9041-59E1-79FD-74A9F19247AD}"/>
              </a:ext>
            </a:extLst>
          </p:cNvPr>
          <p:cNvPicPr>
            <a:picLocks noChangeAspect="1"/>
          </p:cNvPicPr>
          <p:nvPr/>
        </p:nvPicPr>
        <p:blipFill>
          <a:blip r:embed="rId9"/>
          <a:stretch>
            <a:fillRect/>
          </a:stretch>
        </p:blipFill>
        <p:spPr>
          <a:xfrm>
            <a:off x="7668430" y="5479771"/>
            <a:ext cx="1508249" cy="570378"/>
          </a:xfrm>
          <a:prstGeom prst="rect">
            <a:avLst/>
          </a:prstGeom>
        </p:spPr>
      </p:pic>
      <p:pic>
        <p:nvPicPr>
          <p:cNvPr id="24" name="Picture 23" descr="A red logo with white text&#10;&#10;AI-generated content may be incorrect.">
            <a:extLst>
              <a:ext uri="{FF2B5EF4-FFF2-40B4-BE49-F238E27FC236}">
                <a16:creationId xmlns:a16="http://schemas.microsoft.com/office/drawing/2014/main" id="{30E853EC-F516-DDC8-E5A0-58B1FAED0BA1}"/>
              </a:ext>
            </a:extLst>
          </p:cNvPr>
          <p:cNvPicPr>
            <a:picLocks noChangeAspect="1"/>
          </p:cNvPicPr>
          <p:nvPr/>
        </p:nvPicPr>
        <p:blipFill>
          <a:blip r:embed="rId10"/>
          <a:stretch>
            <a:fillRect/>
          </a:stretch>
        </p:blipFill>
        <p:spPr>
          <a:xfrm>
            <a:off x="9617827" y="5415445"/>
            <a:ext cx="1972962" cy="699030"/>
          </a:xfrm>
          <a:prstGeom prst="rect">
            <a:avLst/>
          </a:prstGeom>
        </p:spPr>
      </p:pic>
      <p:pic>
        <p:nvPicPr>
          <p:cNvPr id="25" name="Picture 24" descr="A qr code on a white background&#10;&#10;AI-generated content may be incorrect.">
            <a:extLst>
              <a:ext uri="{FF2B5EF4-FFF2-40B4-BE49-F238E27FC236}">
                <a16:creationId xmlns:a16="http://schemas.microsoft.com/office/drawing/2014/main" id="{8CCEF4A4-3126-2FCA-E222-411BFABA2A34}"/>
              </a:ext>
            </a:extLst>
          </p:cNvPr>
          <p:cNvPicPr>
            <a:picLocks noChangeAspect="1"/>
          </p:cNvPicPr>
          <p:nvPr/>
        </p:nvPicPr>
        <p:blipFill>
          <a:blip r:embed="rId11"/>
          <a:stretch>
            <a:fillRect/>
          </a:stretch>
        </p:blipFill>
        <p:spPr>
          <a:xfrm>
            <a:off x="5163507" y="2228840"/>
            <a:ext cx="1342145" cy="1259552"/>
          </a:xfrm>
          <a:prstGeom prst="rect">
            <a:avLst/>
          </a:prstGeom>
        </p:spPr>
      </p:pic>
      <p:sp>
        <p:nvSpPr>
          <p:cNvPr id="26" name="TextBox 25">
            <a:extLst>
              <a:ext uri="{FF2B5EF4-FFF2-40B4-BE49-F238E27FC236}">
                <a16:creationId xmlns:a16="http://schemas.microsoft.com/office/drawing/2014/main" id="{B538F6D8-6E6D-371D-4403-C57542FF0263}"/>
              </a:ext>
            </a:extLst>
          </p:cNvPr>
          <p:cNvSpPr txBox="1"/>
          <p:nvPr/>
        </p:nvSpPr>
        <p:spPr>
          <a:xfrm>
            <a:off x="6708873" y="2681110"/>
            <a:ext cx="1919115" cy="369332"/>
          </a:xfrm>
          <a:prstGeom prst="rect">
            <a:avLst/>
          </a:prstGeom>
          <a:noFill/>
        </p:spPr>
        <p:txBody>
          <a:bodyPr wrap="none" rtlCol="0">
            <a:spAutoFit/>
          </a:bodyPr>
          <a:lstStyle/>
          <a:p>
            <a:r>
              <a:rPr lang="en-US" dirty="0"/>
              <a:t>Preprint available</a:t>
            </a:r>
          </a:p>
        </p:txBody>
      </p:sp>
      <p:pic>
        <p:nvPicPr>
          <p:cNvPr id="6" name="Picture 5" descr="A person wearing a yellow head scarf&#10;&#10;AI-generated content may be incorrect.">
            <a:extLst>
              <a:ext uri="{FF2B5EF4-FFF2-40B4-BE49-F238E27FC236}">
                <a16:creationId xmlns:a16="http://schemas.microsoft.com/office/drawing/2014/main" id="{64666523-349F-2DC6-168C-F96643849560}"/>
              </a:ext>
            </a:extLst>
          </p:cNvPr>
          <p:cNvPicPr>
            <a:picLocks noChangeAspect="1"/>
          </p:cNvPicPr>
          <p:nvPr/>
        </p:nvPicPr>
        <p:blipFill rotWithShape="1">
          <a:blip r:embed="rId12"/>
          <a:srcRect l="-2390" t="8824" r="2390" b="14876"/>
          <a:stretch/>
        </p:blipFill>
        <p:spPr>
          <a:xfrm>
            <a:off x="2489271" y="3749242"/>
            <a:ext cx="1180573" cy="1249200"/>
          </a:xfrm>
          <a:prstGeom prst="ellipse">
            <a:avLst/>
          </a:prstGeom>
        </p:spPr>
      </p:pic>
      <p:pic>
        <p:nvPicPr>
          <p:cNvPr id="9" name="Picture 8" descr="A person with glasses and a white shirt&#10;&#10;AI-generated content may be incorrect.">
            <a:extLst>
              <a:ext uri="{FF2B5EF4-FFF2-40B4-BE49-F238E27FC236}">
                <a16:creationId xmlns:a16="http://schemas.microsoft.com/office/drawing/2014/main" id="{E68E7AA4-FC3F-EE21-DC68-3EE4C6DFA33E}"/>
              </a:ext>
            </a:extLst>
          </p:cNvPr>
          <p:cNvPicPr>
            <a:picLocks noChangeAspect="1"/>
          </p:cNvPicPr>
          <p:nvPr/>
        </p:nvPicPr>
        <p:blipFill rotWithShape="1">
          <a:blip r:embed="rId13"/>
          <a:srcRect l="370" t="9682" r="-370" b="17909"/>
          <a:stretch/>
        </p:blipFill>
        <p:spPr>
          <a:xfrm>
            <a:off x="4056236" y="3676140"/>
            <a:ext cx="1267200" cy="1223428"/>
          </a:xfrm>
          <a:prstGeom prst="ellipse">
            <a:avLst/>
          </a:prstGeom>
        </p:spPr>
      </p:pic>
      <p:sp>
        <p:nvSpPr>
          <p:cNvPr id="11" name="TextBox 10">
            <a:extLst>
              <a:ext uri="{FF2B5EF4-FFF2-40B4-BE49-F238E27FC236}">
                <a16:creationId xmlns:a16="http://schemas.microsoft.com/office/drawing/2014/main" id="{E09E60FE-CC21-670E-8970-7841AF6DBEFC}"/>
              </a:ext>
            </a:extLst>
          </p:cNvPr>
          <p:cNvSpPr txBox="1"/>
          <p:nvPr/>
        </p:nvSpPr>
        <p:spPr>
          <a:xfrm>
            <a:off x="378884" y="5078004"/>
            <a:ext cx="1881925" cy="369332"/>
          </a:xfrm>
          <a:prstGeom prst="rect">
            <a:avLst/>
          </a:prstGeom>
          <a:noFill/>
        </p:spPr>
        <p:txBody>
          <a:bodyPr wrap="none" rtlCol="0">
            <a:spAutoFit/>
          </a:bodyPr>
          <a:lstStyle/>
          <a:p>
            <a:r>
              <a:rPr lang="en-US" b="1" dirty="0"/>
              <a:t>Kazi Amit Hasan</a:t>
            </a:r>
          </a:p>
        </p:txBody>
      </p:sp>
      <p:sp>
        <p:nvSpPr>
          <p:cNvPr id="19" name="TextBox 18">
            <a:extLst>
              <a:ext uri="{FF2B5EF4-FFF2-40B4-BE49-F238E27FC236}">
                <a16:creationId xmlns:a16="http://schemas.microsoft.com/office/drawing/2014/main" id="{D0FC9EDE-4A67-22B3-169D-8BC2EE07596C}"/>
              </a:ext>
            </a:extLst>
          </p:cNvPr>
          <p:cNvSpPr txBox="1"/>
          <p:nvPr/>
        </p:nvSpPr>
        <p:spPr>
          <a:xfrm>
            <a:off x="2374396" y="5107750"/>
            <a:ext cx="1410322" cy="369332"/>
          </a:xfrm>
          <a:prstGeom prst="rect">
            <a:avLst/>
          </a:prstGeom>
          <a:noFill/>
        </p:spPr>
        <p:txBody>
          <a:bodyPr wrap="none" rtlCol="0">
            <a:spAutoFit/>
          </a:bodyPr>
          <a:lstStyle/>
          <a:p>
            <a:r>
              <a:rPr lang="en-US" dirty="0"/>
              <a:t>Jerin Yasmin</a:t>
            </a:r>
          </a:p>
        </p:txBody>
      </p:sp>
      <p:sp>
        <p:nvSpPr>
          <p:cNvPr id="20" name="TextBox 19">
            <a:extLst>
              <a:ext uri="{FF2B5EF4-FFF2-40B4-BE49-F238E27FC236}">
                <a16:creationId xmlns:a16="http://schemas.microsoft.com/office/drawing/2014/main" id="{B6025073-C591-CEFF-0AAB-95D1B14003EF}"/>
              </a:ext>
            </a:extLst>
          </p:cNvPr>
          <p:cNvSpPr txBox="1"/>
          <p:nvPr/>
        </p:nvSpPr>
        <p:spPr>
          <a:xfrm>
            <a:off x="4116602" y="5115409"/>
            <a:ext cx="1146468" cy="369332"/>
          </a:xfrm>
          <a:prstGeom prst="rect">
            <a:avLst/>
          </a:prstGeom>
          <a:noFill/>
        </p:spPr>
        <p:txBody>
          <a:bodyPr wrap="none" rtlCol="0">
            <a:spAutoFit/>
          </a:bodyPr>
          <a:lstStyle/>
          <a:p>
            <a:r>
              <a:rPr lang="en-US" dirty="0" err="1"/>
              <a:t>Huizi</a:t>
            </a:r>
            <a:r>
              <a:rPr lang="en-US" dirty="0"/>
              <a:t> Hao</a:t>
            </a:r>
          </a:p>
        </p:txBody>
      </p:sp>
      <p:sp>
        <p:nvSpPr>
          <p:cNvPr id="21" name="TextBox 20">
            <a:extLst>
              <a:ext uri="{FF2B5EF4-FFF2-40B4-BE49-F238E27FC236}">
                <a16:creationId xmlns:a16="http://schemas.microsoft.com/office/drawing/2014/main" id="{6B900EEE-55A5-5C6E-F25D-C3A9A3FC85D5}"/>
              </a:ext>
            </a:extLst>
          </p:cNvPr>
          <p:cNvSpPr txBox="1"/>
          <p:nvPr/>
        </p:nvSpPr>
        <p:spPr>
          <a:xfrm>
            <a:off x="5834579" y="5076856"/>
            <a:ext cx="1134670" cy="369332"/>
          </a:xfrm>
          <a:prstGeom prst="rect">
            <a:avLst/>
          </a:prstGeom>
          <a:noFill/>
        </p:spPr>
        <p:txBody>
          <a:bodyPr wrap="none" rtlCol="0">
            <a:spAutoFit/>
          </a:bodyPr>
          <a:lstStyle/>
          <a:p>
            <a:r>
              <a:rPr lang="en-US" dirty="0"/>
              <a:t>Yuan Tian</a:t>
            </a:r>
          </a:p>
        </p:txBody>
      </p:sp>
      <p:sp>
        <p:nvSpPr>
          <p:cNvPr id="23" name="TextBox 22">
            <a:extLst>
              <a:ext uri="{FF2B5EF4-FFF2-40B4-BE49-F238E27FC236}">
                <a16:creationId xmlns:a16="http://schemas.microsoft.com/office/drawing/2014/main" id="{154BAD51-08C3-E40E-A95E-9074CD769697}"/>
              </a:ext>
            </a:extLst>
          </p:cNvPr>
          <p:cNvSpPr txBox="1"/>
          <p:nvPr/>
        </p:nvSpPr>
        <p:spPr>
          <a:xfrm>
            <a:off x="7716344" y="5076856"/>
            <a:ext cx="1680909" cy="369332"/>
          </a:xfrm>
          <a:prstGeom prst="rect">
            <a:avLst/>
          </a:prstGeom>
          <a:noFill/>
        </p:spPr>
        <p:txBody>
          <a:bodyPr wrap="none" rtlCol="0">
            <a:spAutoFit/>
          </a:bodyPr>
          <a:lstStyle/>
          <a:p>
            <a:r>
              <a:rPr lang="en-US" dirty="0"/>
              <a:t>Safwat Hassan</a:t>
            </a:r>
          </a:p>
        </p:txBody>
      </p:sp>
      <p:sp>
        <p:nvSpPr>
          <p:cNvPr id="27" name="TextBox 26">
            <a:extLst>
              <a:ext uri="{FF2B5EF4-FFF2-40B4-BE49-F238E27FC236}">
                <a16:creationId xmlns:a16="http://schemas.microsoft.com/office/drawing/2014/main" id="{9BC616B5-DDC4-3F3E-416F-79C8B7DF846E}"/>
              </a:ext>
            </a:extLst>
          </p:cNvPr>
          <p:cNvSpPr txBox="1"/>
          <p:nvPr/>
        </p:nvSpPr>
        <p:spPr>
          <a:xfrm>
            <a:off x="9705087" y="5054048"/>
            <a:ext cx="1798441" cy="369332"/>
          </a:xfrm>
          <a:prstGeom prst="rect">
            <a:avLst/>
          </a:prstGeom>
          <a:noFill/>
        </p:spPr>
        <p:txBody>
          <a:bodyPr wrap="none" rtlCol="0">
            <a:spAutoFit/>
          </a:bodyPr>
          <a:lstStyle/>
          <a:p>
            <a:r>
              <a:rPr lang="en-US" dirty="0"/>
              <a:t>Steven H.H Ding</a:t>
            </a:r>
          </a:p>
        </p:txBody>
      </p:sp>
      <p:pic>
        <p:nvPicPr>
          <p:cNvPr id="31" name="Graphic 30" descr="Arrow: Rotate right with solid fill">
            <a:extLst>
              <a:ext uri="{FF2B5EF4-FFF2-40B4-BE49-F238E27FC236}">
                <a16:creationId xmlns:a16="http://schemas.microsoft.com/office/drawing/2014/main" id="{1C01A0A6-3348-87E6-016C-076B4660877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08157" y="2530976"/>
            <a:ext cx="1265409" cy="1265409"/>
          </a:xfrm>
          <a:prstGeom prst="rect">
            <a:avLst/>
          </a:prstGeom>
        </p:spPr>
      </p:pic>
    </p:spTree>
    <p:extLst>
      <p:ext uri="{BB962C8B-B14F-4D97-AF65-F5344CB8AC3E}">
        <p14:creationId xmlns:p14="http://schemas.microsoft.com/office/powerpoint/2010/main" val="207849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0" grpId="0"/>
      <p:bldP spid="21" grpId="0"/>
      <p:bldP spid="23"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EDDA-9ABD-3958-EEAD-4F054309D65C}"/>
            </a:ext>
          </a:extLst>
        </p:cNvPr>
        <p:cNvGrpSpPr/>
        <p:nvPr/>
      </p:nvGrpSpPr>
      <p:grpSpPr>
        <a:xfrm>
          <a:off x="0" y="0"/>
          <a:ext cx="0" cy="0"/>
          <a:chOff x="0" y="0"/>
          <a:chExt cx="0" cy="0"/>
        </a:xfrm>
      </p:grpSpPr>
      <p:pic>
        <p:nvPicPr>
          <p:cNvPr id="4" name="Print_Transparent (1).svg">
            <a:extLst>
              <a:ext uri="{FF2B5EF4-FFF2-40B4-BE49-F238E27FC236}">
                <a16:creationId xmlns:a16="http://schemas.microsoft.com/office/drawing/2014/main" id="{EC15E1CC-5EA2-850E-7301-D399886E961B}"/>
              </a:ext>
            </a:extLst>
          </p:cNvPr>
          <p:cNvPicPr/>
          <p:nvPr/>
        </p:nvPicPr>
        <p:blipFill rotWithShape="1">
          <a:blip r:embed="rId3"/>
          <a:stretch>
            <a:fillRect/>
          </a:stretch>
        </p:blipFill>
        <p:spPr>
          <a:xfrm>
            <a:off x="-564034" y="-300681"/>
            <a:ext cx="2466975" cy="1981200"/>
          </a:xfrm>
          <a:prstGeom prst="rect">
            <a:avLst/>
          </a:prstGeom>
        </p:spPr>
      </p:pic>
      <p:pic>
        <p:nvPicPr>
          <p:cNvPr id="5" name="image.png">
            <a:extLst>
              <a:ext uri="{FF2B5EF4-FFF2-40B4-BE49-F238E27FC236}">
                <a16:creationId xmlns:a16="http://schemas.microsoft.com/office/drawing/2014/main" id="{95D962EE-2963-2490-43FE-610D1070520D}"/>
              </a:ext>
            </a:extLst>
          </p:cNvPr>
          <p:cNvPicPr/>
          <p:nvPr/>
        </p:nvPicPr>
        <p:blipFill rotWithShape="1">
          <a:blip r:embed="rId4"/>
          <a:stretch>
            <a:fillRect/>
          </a:stretch>
        </p:blipFill>
        <p:spPr>
          <a:xfrm>
            <a:off x="10481104" y="378426"/>
            <a:ext cx="1487044" cy="429849"/>
          </a:xfrm>
          <a:prstGeom prst="rect">
            <a:avLst/>
          </a:prstGeom>
        </p:spPr>
      </p:pic>
      <p:sp>
        <p:nvSpPr>
          <p:cNvPr id="2" name="TextBox 1">
            <a:extLst>
              <a:ext uri="{FF2B5EF4-FFF2-40B4-BE49-F238E27FC236}">
                <a16:creationId xmlns:a16="http://schemas.microsoft.com/office/drawing/2014/main" id="{DB269F93-168A-C069-5CE8-B9F3A2E7F486}"/>
              </a:ext>
            </a:extLst>
          </p:cNvPr>
          <p:cNvSpPr txBox="1"/>
          <p:nvPr/>
        </p:nvSpPr>
        <p:spPr>
          <a:xfrm>
            <a:off x="395415" y="1311187"/>
            <a:ext cx="3435179" cy="584775"/>
          </a:xfrm>
          <a:prstGeom prst="rect">
            <a:avLst/>
          </a:prstGeom>
          <a:noFill/>
        </p:spPr>
        <p:txBody>
          <a:bodyPr wrap="square" rtlCol="0">
            <a:spAutoFit/>
          </a:bodyPr>
          <a:lstStyle/>
          <a:p>
            <a:r>
              <a:rPr lang="en-US" sz="3200" b="1" dirty="0"/>
              <a:t>Motivation</a:t>
            </a:r>
            <a:endParaRPr lang="en-US" b="1" dirty="0"/>
          </a:p>
        </p:txBody>
      </p:sp>
      <p:sp>
        <p:nvSpPr>
          <p:cNvPr id="3" name="TextBox 2">
            <a:extLst>
              <a:ext uri="{FF2B5EF4-FFF2-40B4-BE49-F238E27FC236}">
                <a16:creationId xmlns:a16="http://schemas.microsoft.com/office/drawing/2014/main" id="{0F1B14D0-05AB-2147-7C55-D5CDD16EF1C6}"/>
              </a:ext>
            </a:extLst>
          </p:cNvPr>
          <p:cNvSpPr txBox="1"/>
          <p:nvPr/>
        </p:nvSpPr>
        <p:spPr>
          <a:xfrm>
            <a:off x="432969" y="1890696"/>
            <a:ext cx="9986834" cy="646331"/>
          </a:xfrm>
          <a:prstGeom prst="rect">
            <a:avLst/>
          </a:prstGeom>
          <a:noFill/>
        </p:spPr>
        <p:txBody>
          <a:bodyPr wrap="square" rtlCol="0">
            <a:spAutoFit/>
          </a:bodyPr>
          <a:lstStyle/>
          <a:p>
            <a:pPr marL="285750" indent="-285750">
              <a:buFont typeface="Arial" panose="020B0604020202020204" pitchFamily="34" charset="0"/>
              <a:buChar char="•"/>
            </a:pPr>
            <a:r>
              <a:rPr lang="en-US" sz="1800" dirty="0"/>
              <a:t>OSS libraries are frequently adopted as dependencies in millions of OSS software systems. </a:t>
            </a:r>
          </a:p>
          <a:p>
            <a:endParaRPr lang="en-US" dirty="0"/>
          </a:p>
        </p:txBody>
      </p:sp>
      <p:pic>
        <p:nvPicPr>
          <p:cNvPr id="14" name="Graphic 13" descr="Sunglasses face outline with solid fill">
            <a:extLst>
              <a:ext uri="{FF2B5EF4-FFF2-40B4-BE49-F238E27FC236}">
                <a16:creationId xmlns:a16="http://schemas.microsoft.com/office/drawing/2014/main" id="{953CB38A-D5E4-E2E9-B70F-40EBEFD0F72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69915" y="3547475"/>
            <a:ext cx="1095797" cy="1095797"/>
          </a:xfrm>
          <a:prstGeom prst="rect">
            <a:avLst/>
          </a:prstGeom>
        </p:spPr>
      </p:pic>
      <p:pic>
        <p:nvPicPr>
          <p:cNvPr id="15" name="Graphic 14" descr="Crying face outline with solid fill">
            <a:extLst>
              <a:ext uri="{FF2B5EF4-FFF2-40B4-BE49-F238E27FC236}">
                <a16:creationId xmlns:a16="http://schemas.microsoft.com/office/drawing/2014/main" id="{51B5DE28-65C9-521A-B433-5BAC4D5D86A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01937" y="3527324"/>
            <a:ext cx="1126872" cy="1126872"/>
          </a:xfrm>
          <a:prstGeom prst="rect">
            <a:avLst/>
          </a:prstGeom>
        </p:spPr>
      </p:pic>
      <p:pic>
        <p:nvPicPr>
          <p:cNvPr id="16" name="Graphic 15" descr="Dizzy face outline with solid fill">
            <a:extLst>
              <a:ext uri="{FF2B5EF4-FFF2-40B4-BE49-F238E27FC236}">
                <a16:creationId xmlns:a16="http://schemas.microsoft.com/office/drawing/2014/main" id="{5BB7768B-2B1C-7A6B-3D95-C34389757DD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89801" y="3504925"/>
            <a:ext cx="1126872" cy="1126872"/>
          </a:xfrm>
          <a:prstGeom prst="rect">
            <a:avLst/>
          </a:prstGeom>
        </p:spPr>
      </p:pic>
      <p:pic>
        <p:nvPicPr>
          <p:cNvPr id="17" name="Graphic 16" descr="Star-struck face outline with solid fill">
            <a:extLst>
              <a:ext uri="{FF2B5EF4-FFF2-40B4-BE49-F238E27FC236}">
                <a16:creationId xmlns:a16="http://schemas.microsoft.com/office/drawing/2014/main" id="{7D3D6FC1-27AC-8F28-731A-51D41691354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2969" y="3516400"/>
            <a:ext cx="1126872" cy="1126872"/>
          </a:xfrm>
          <a:prstGeom prst="rect">
            <a:avLst/>
          </a:prstGeom>
        </p:spPr>
      </p:pic>
      <p:cxnSp>
        <p:nvCxnSpPr>
          <p:cNvPr id="18" name="Straight Arrow Connector 17">
            <a:extLst>
              <a:ext uri="{FF2B5EF4-FFF2-40B4-BE49-F238E27FC236}">
                <a16:creationId xmlns:a16="http://schemas.microsoft.com/office/drawing/2014/main" id="{B46431B5-2E0A-F294-CD2C-7ACCF79BC583}"/>
              </a:ext>
            </a:extLst>
          </p:cNvPr>
          <p:cNvCxnSpPr>
            <a:cxnSpLocks/>
          </p:cNvCxnSpPr>
          <p:nvPr/>
        </p:nvCxnSpPr>
        <p:spPr>
          <a:xfrm>
            <a:off x="1559841" y="4095373"/>
            <a:ext cx="81708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6188759D-023A-E33D-590D-C0152E9527CA}"/>
              </a:ext>
            </a:extLst>
          </p:cNvPr>
          <p:cNvCxnSpPr>
            <a:cxnSpLocks/>
          </p:cNvCxnSpPr>
          <p:nvPr/>
        </p:nvCxnSpPr>
        <p:spPr>
          <a:xfrm>
            <a:off x="3436320" y="4095373"/>
            <a:ext cx="72203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F81FCE4B-A279-E282-B685-14F9394F3C54}"/>
              </a:ext>
            </a:extLst>
          </p:cNvPr>
          <p:cNvCxnSpPr>
            <a:cxnSpLocks/>
          </p:cNvCxnSpPr>
          <p:nvPr/>
        </p:nvCxnSpPr>
        <p:spPr>
          <a:xfrm>
            <a:off x="5228809" y="4090760"/>
            <a:ext cx="62629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9CC66D9F-D599-94C6-E268-837A77AC159F}"/>
              </a:ext>
            </a:extLst>
          </p:cNvPr>
          <p:cNvSpPr txBox="1"/>
          <p:nvPr/>
        </p:nvSpPr>
        <p:spPr>
          <a:xfrm>
            <a:off x="815307" y="4676596"/>
            <a:ext cx="528793" cy="307777"/>
          </a:xfrm>
          <a:prstGeom prst="rect">
            <a:avLst/>
          </a:prstGeom>
          <a:noFill/>
        </p:spPr>
        <p:txBody>
          <a:bodyPr wrap="square" rtlCol="0">
            <a:spAutoFit/>
          </a:bodyPr>
          <a:lstStyle/>
          <a:p>
            <a:r>
              <a:rPr lang="en-US" sz="1400" dirty="0"/>
              <a:t>Q1</a:t>
            </a:r>
          </a:p>
        </p:txBody>
      </p:sp>
      <p:sp>
        <p:nvSpPr>
          <p:cNvPr id="22" name="TextBox 21">
            <a:extLst>
              <a:ext uri="{FF2B5EF4-FFF2-40B4-BE49-F238E27FC236}">
                <a16:creationId xmlns:a16="http://schemas.microsoft.com/office/drawing/2014/main" id="{7F5FAE20-11AE-DE2A-10D9-946DD786CF3A}"/>
              </a:ext>
            </a:extLst>
          </p:cNvPr>
          <p:cNvSpPr txBox="1"/>
          <p:nvPr/>
        </p:nvSpPr>
        <p:spPr>
          <a:xfrm>
            <a:off x="2714719" y="4696462"/>
            <a:ext cx="528793" cy="307777"/>
          </a:xfrm>
          <a:prstGeom prst="rect">
            <a:avLst/>
          </a:prstGeom>
          <a:noFill/>
        </p:spPr>
        <p:txBody>
          <a:bodyPr wrap="square" rtlCol="0">
            <a:spAutoFit/>
          </a:bodyPr>
          <a:lstStyle/>
          <a:p>
            <a:r>
              <a:rPr lang="en-US" sz="1400" dirty="0"/>
              <a:t>Q2</a:t>
            </a:r>
          </a:p>
        </p:txBody>
      </p:sp>
      <p:sp>
        <p:nvSpPr>
          <p:cNvPr id="23" name="TextBox 22">
            <a:extLst>
              <a:ext uri="{FF2B5EF4-FFF2-40B4-BE49-F238E27FC236}">
                <a16:creationId xmlns:a16="http://schemas.microsoft.com/office/drawing/2014/main" id="{775A54D7-A51C-C8D7-2131-B1AA353E5C39}"/>
              </a:ext>
            </a:extLst>
          </p:cNvPr>
          <p:cNvSpPr txBox="1"/>
          <p:nvPr/>
        </p:nvSpPr>
        <p:spPr>
          <a:xfrm>
            <a:off x="4455960" y="4676595"/>
            <a:ext cx="528793" cy="307777"/>
          </a:xfrm>
          <a:prstGeom prst="rect">
            <a:avLst/>
          </a:prstGeom>
          <a:noFill/>
        </p:spPr>
        <p:txBody>
          <a:bodyPr wrap="square" rtlCol="0">
            <a:spAutoFit/>
          </a:bodyPr>
          <a:lstStyle/>
          <a:p>
            <a:r>
              <a:rPr lang="en-US" sz="1400" dirty="0"/>
              <a:t>Q3</a:t>
            </a:r>
          </a:p>
        </p:txBody>
      </p:sp>
      <p:sp>
        <p:nvSpPr>
          <p:cNvPr id="24" name="TextBox 23">
            <a:extLst>
              <a:ext uri="{FF2B5EF4-FFF2-40B4-BE49-F238E27FC236}">
                <a16:creationId xmlns:a16="http://schemas.microsoft.com/office/drawing/2014/main" id="{25EA90FB-2854-141E-2751-11F2002EC5CC}"/>
              </a:ext>
            </a:extLst>
          </p:cNvPr>
          <p:cNvSpPr txBox="1"/>
          <p:nvPr/>
        </p:nvSpPr>
        <p:spPr>
          <a:xfrm>
            <a:off x="6203101" y="4642496"/>
            <a:ext cx="528793" cy="307777"/>
          </a:xfrm>
          <a:prstGeom prst="rect">
            <a:avLst/>
          </a:prstGeom>
          <a:noFill/>
        </p:spPr>
        <p:txBody>
          <a:bodyPr wrap="square" rtlCol="0">
            <a:spAutoFit/>
          </a:bodyPr>
          <a:lstStyle/>
          <a:p>
            <a:r>
              <a:rPr lang="en-US" sz="1400" dirty="0"/>
              <a:t>Q4</a:t>
            </a:r>
          </a:p>
        </p:txBody>
      </p:sp>
      <p:sp>
        <p:nvSpPr>
          <p:cNvPr id="25" name="TextBox 24">
            <a:extLst>
              <a:ext uri="{FF2B5EF4-FFF2-40B4-BE49-F238E27FC236}">
                <a16:creationId xmlns:a16="http://schemas.microsoft.com/office/drawing/2014/main" id="{12CB2E47-6BFB-0132-CC07-D8CDC247FD46}"/>
              </a:ext>
            </a:extLst>
          </p:cNvPr>
          <p:cNvSpPr txBox="1"/>
          <p:nvPr/>
        </p:nvSpPr>
        <p:spPr>
          <a:xfrm>
            <a:off x="449686" y="3177846"/>
            <a:ext cx="1057704" cy="338554"/>
          </a:xfrm>
          <a:prstGeom prst="rect">
            <a:avLst/>
          </a:prstGeom>
          <a:noFill/>
        </p:spPr>
        <p:txBody>
          <a:bodyPr wrap="square" rtlCol="0">
            <a:spAutoFit/>
          </a:bodyPr>
          <a:lstStyle/>
          <a:p>
            <a:pPr algn="ctr"/>
            <a:r>
              <a:rPr lang="en-US" sz="1600" dirty="0"/>
              <a:t>Fast</a:t>
            </a:r>
          </a:p>
        </p:txBody>
      </p:sp>
      <p:sp>
        <p:nvSpPr>
          <p:cNvPr id="26" name="TextBox 25">
            <a:extLst>
              <a:ext uri="{FF2B5EF4-FFF2-40B4-BE49-F238E27FC236}">
                <a16:creationId xmlns:a16="http://schemas.microsoft.com/office/drawing/2014/main" id="{2CF5A02F-AFD5-ACB5-7375-743B719D4D4A}"/>
              </a:ext>
            </a:extLst>
          </p:cNvPr>
          <p:cNvSpPr txBox="1"/>
          <p:nvPr/>
        </p:nvSpPr>
        <p:spPr>
          <a:xfrm>
            <a:off x="2366738" y="3190460"/>
            <a:ext cx="1057704" cy="338554"/>
          </a:xfrm>
          <a:prstGeom prst="rect">
            <a:avLst/>
          </a:prstGeom>
          <a:noFill/>
        </p:spPr>
        <p:txBody>
          <a:bodyPr wrap="square" rtlCol="0">
            <a:spAutoFit/>
          </a:bodyPr>
          <a:lstStyle/>
          <a:p>
            <a:pPr algn="ctr"/>
            <a:r>
              <a:rPr lang="en-US" sz="1600" dirty="0"/>
              <a:t>Fast</a:t>
            </a:r>
          </a:p>
        </p:txBody>
      </p:sp>
      <p:sp>
        <p:nvSpPr>
          <p:cNvPr id="27" name="TextBox 26">
            <a:extLst>
              <a:ext uri="{FF2B5EF4-FFF2-40B4-BE49-F238E27FC236}">
                <a16:creationId xmlns:a16="http://schemas.microsoft.com/office/drawing/2014/main" id="{6DEB01C1-54DC-3CA6-BDC2-152BED853383}"/>
              </a:ext>
            </a:extLst>
          </p:cNvPr>
          <p:cNvSpPr txBox="1"/>
          <p:nvPr/>
        </p:nvSpPr>
        <p:spPr>
          <a:xfrm>
            <a:off x="4095460" y="3162827"/>
            <a:ext cx="1057704" cy="338554"/>
          </a:xfrm>
          <a:prstGeom prst="rect">
            <a:avLst/>
          </a:prstGeom>
          <a:noFill/>
        </p:spPr>
        <p:txBody>
          <a:bodyPr wrap="square" rtlCol="0">
            <a:spAutoFit/>
          </a:bodyPr>
          <a:lstStyle/>
          <a:p>
            <a:pPr algn="ctr"/>
            <a:r>
              <a:rPr lang="en-US" sz="1600" dirty="0"/>
              <a:t>Slow</a:t>
            </a:r>
          </a:p>
        </p:txBody>
      </p:sp>
      <p:sp>
        <p:nvSpPr>
          <p:cNvPr id="28" name="TextBox 27">
            <a:extLst>
              <a:ext uri="{FF2B5EF4-FFF2-40B4-BE49-F238E27FC236}">
                <a16:creationId xmlns:a16="http://schemas.microsoft.com/office/drawing/2014/main" id="{A2AB1AA4-B438-C4CF-2824-5DB151EEEBA7}"/>
              </a:ext>
            </a:extLst>
          </p:cNvPr>
          <p:cNvSpPr txBox="1"/>
          <p:nvPr/>
        </p:nvSpPr>
        <p:spPr>
          <a:xfrm>
            <a:off x="5886919" y="3173121"/>
            <a:ext cx="1057704" cy="338554"/>
          </a:xfrm>
          <a:prstGeom prst="rect">
            <a:avLst/>
          </a:prstGeom>
          <a:noFill/>
        </p:spPr>
        <p:txBody>
          <a:bodyPr wrap="square" rtlCol="0">
            <a:spAutoFit/>
          </a:bodyPr>
          <a:lstStyle/>
          <a:p>
            <a:pPr algn="ctr"/>
            <a:r>
              <a:rPr lang="en-US" sz="1600" dirty="0"/>
              <a:t>Slow</a:t>
            </a:r>
          </a:p>
        </p:txBody>
      </p:sp>
      <p:sp>
        <p:nvSpPr>
          <p:cNvPr id="35" name="TextBox 34">
            <a:extLst>
              <a:ext uri="{FF2B5EF4-FFF2-40B4-BE49-F238E27FC236}">
                <a16:creationId xmlns:a16="http://schemas.microsoft.com/office/drawing/2014/main" id="{31C9B58B-8DF0-BFB1-060F-795C2CCEC7AD}"/>
              </a:ext>
            </a:extLst>
          </p:cNvPr>
          <p:cNvSpPr txBox="1"/>
          <p:nvPr/>
        </p:nvSpPr>
        <p:spPr>
          <a:xfrm>
            <a:off x="494270" y="5233118"/>
            <a:ext cx="9986834" cy="646331"/>
          </a:xfrm>
          <a:prstGeom prst="rect">
            <a:avLst/>
          </a:prstGeom>
          <a:noFill/>
        </p:spPr>
        <p:txBody>
          <a:bodyPr wrap="square" rtlCol="0">
            <a:spAutoFit/>
          </a:bodyPr>
          <a:lstStyle/>
          <a:p>
            <a:pPr marL="285750" indent="-285750">
              <a:buFont typeface="Arial" panose="020B0604020202020204" pitchFamily="34" charset="0"/>
              <a:buChar char="•"/>
            </a:pPr>
            <a:r>
              <a:rPr lang="en-US" sz="1800" dirty="0">
                <a:highlight>
                  <a:srgbClr val="FFFF00"/>
                </a:highlight>
              </a:rPr>
              <a:t>One in four libraries</a:t>
            </a:r>
            <a:r>
              <a:rPr lang="en-US" sz="1800" dirty="0"/>
              <a:t> survive beyond their creation year. </a:t>
            </a:r>
          </a:p>
          <a:p>
            <a:endParaRPr lang="en-US" dirty="0"/>
          </a:p>
        </p:txBody>
      </p:sp>
      <p:sp>
        <p:nvSpPr>
          <p:cNvPr id="36" name="TextBox 35">
            <a:extLst>
              <a:ext uri="{FF2B5EF4-FFF2-40B4-BE49-F238E27FC236}">
                <a16:creationId xmlns:a16="http://schemas.microsoft.com/office/drawing/2014/main" id="{181048A5-42F2-B52B-6AEB-144E9B399DCB}"/>
              </a:ext>
            </a:extLst>
          </p:cNvPr>
          <p:cNvSpPr txBox="1"/>
          <p:nvPr/>
        </p:nvSpPr>
        <p:spPr>
          <a:xfrm>
            <a:off x="8000076" y="2699125"/>
            <a:ext cx="4120483" cy="3046988"/>
          </a:xfrm>
          <a:prstGeom prst="rect">
            <a:avLst/>
          </a:prstGeom>
          <a:noFill/>
        </p:spPr>
        <p:txBody>
          <a:bodyPr wrap="square" rtlCol="0">
            <a:spAutoFit/>
          </a:bodyPr>
          <a:lstStyle/>
          <a:p>
            <a:r>
              <a:rPr lang="en-US" sz="1600" b="1" dirty="0"/>
              <a:t>Fast</a:t>
            </a:r>
            <a:r>
              <a:rPr lang="en-US" sz="1600" dirty="0"/>
              <a:t> =  quartile average is </a:t>
            </a:r>
            <a:r>
              <a:rPr lang="en-US" sz="1600" dirty="0">
                <a:highlight>
                  <a:srgbClr val="FFFF00"/>
                </a:highlight>
              </a:rPr>
              <a:t>20% less</a:t>
            </a:r>
            <a:r>
              <a:rPr lang="en-US" sz="1600" dirty="0"/>
              <a:t> than overall average</a:t>
            </a:r>
          </a:p>
          <a:p>
            <a:endParaRPr lang="en-US" sz="1600" dirty="0"/>
          </a:p>
          <a:p>
            <a:r>
              <a:rPr lang="en-US" sz="1600" b="1" dirty="0"/>
              <a:t>Slow</a:t>
            </a:r>
            <a:r>
              <a:rPr lang="en-US" sz="1600" dirty="0"/>
              <a:t> = quartile average is </a:t>
            </a:r>
            <a:r>
              <a:rPr lang="en-US" sz="1600" dirty="0">
                <a:highlight>
                  <a:srgbClr val="FFFF00"/>
                </a:highlight>
              </a:rPr>
              <a:t>20% longer </a:t>
            </a:r>
            <a:r>
              <a:rPr lang="en-US" sz="1600" dirty="0"/>
              <a:t>than overall average</a:t>
            </a:r>
          </a:p>
          <a:p>
            <a:endParaRPr lang="en-US" sz="1600" dirty="0"/>
          </a:p>
          <a:p>
            <a:r>
              <a:rPr lang="en-US" sz="1600" b="1" dirty="0"/>
              <a:t>Normal</a:t>
            </a:r>
            <a:r>
              <a:rPr lang="en-US" sz="1600" dirty="0"/>
              <a:t> = quartiles with intervals between fast and slow thresholds</a:t>
            </a:r>
          </a:p>
          <a:p>
            <a:endParaRPr lang="en-US" sz="1600" dirty="0"/>
          </a:p>
          <a:p>
            <a:r>
              <a:rPr lang="en-US" sz="1600" b="1" dirty="0"/>
              <a:t>Nan</a:t>
            </a:r>
            <a:r>
              <a:rPr lang="en-US" sz="1600" dirty="0"/>
              <a:t> = quartile-specific average release lifespans cannot be calculated (either Q2 or Q3) , if no releases occur, and in Q4</a:t>
            </a:r>
          </a:p>
        </p:txBody>
      </p:sp>
      <p:pic>
        <p:nvPicPr>
          <p:cNvPr id="31" name="Graphic 30" descr="Walk with solid fill">
            <a:extLst>
              <a:ext uri="{FF2B5EF4-FFF2-40B4-BE49-F238E27FC236}">
                <a16:creationId xmlns:a16="http://schemas.microsoft.com/office/drawing/2014/main" id="{A9D4278D-16A9-23ED-1CDD-7FF5089914A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481570" y="4174831"/>
            <a:ext cx="482730" cy="482730"/>
          </a:xfrm>
          <a:prstGeom prst="rect">
            <a:avLst/>
          </a:prstGeom>
        </p:spPr>
      </p:pic>
      <p:pic>
        <p:nvPicPr>
          <p:cNvPr id="33" name="Graphic 32" descr="Close with solid fill">
            <a:extLst>
              <a:ext uri="{FF2B5EF4-FFF2-40B4-BE49-F238E27FC236}">
                <a16:creationId xmlns:a16="http://schemas.microsoft.com/office/drawing/2014/main" id="{C808434E-50A1-9954-3B18-C571F122E20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481570" y="4962831"/>
            <a:ext cx="465088" cy="465088"/>
          </a:xfrm>
          <a:prstGeom prst="rect">
            <a:avLst/>
          </a:prstGeom>
        </p:spPr>
      </p:pic>
      <p:pic>
        <p:nvPicPr>
          <p:cNvPr id="39" name="Graphic 38" descr="Turtle with solid fill">
            <a:extLst>
              <a:ext uri="{FF2B5EF4-FFF2-40B4-BE49-F238E27FC236}">
                <a16:creationId xmlns:a16="http://schemas.microsoft.com/office/drawing/2014/main" id="{9808A58A-88CC-3C79-07AF-6D3DD16D8DC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469750" y="3360733"/>
            <a:ext cx="560404" cy="560404"/>
          </a:xfrm>
          <a:prstGeom prst="rect">
            <a:avLst/>
          </a:prstGeom>
        </p:spPr>
      </p:pic>
      <p:pic>
        <p:nvPicPr>
          <p:cNvPr id="41" name="Graphic 40" descr="Rabbit with solid fill">
            <a:extLst>
              <a:ext uri="{FF2B5EF4-FFF2-40B4-BE49-F238E27FC236}">
                <a16:creationId xmlns:a16="http://schemas.microsoft.com/office/drawing/2014/main" id="{66C8CBCA-DE9E-DB55-A3B4-EACA78D5D9E5}"/>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434110" y="2565789"/>
            <a:ext cx="560404" cy="560404"/>
          </a:xfrm>
          <a:prstGeom prst="rect">
            <a:avLst/>
          </a:prstGeom>
        </p:spPr>
      </p:pic>
      <p:pic>
        <p:nvPicPr>
          <p:cNvPr id="42" name="Graphic 41" descr="Rabbit with solid fill">
            <a:extLst>
              <a:ext uri="{FF2B5EF4-FFF2-40B4-BE49-F238E27FC236}">
                <a16:creationId xmlns:a16="http://schemas.microsoft.com/office/drawing/2014/main" id="{50CE61DB-FBE9-AC28-E2B4-431CDD36D546}"/>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640640" y="2698516"/>
            <a:ext cx="560404" cy="560404"/>
          </a:xfrm>
          <a:prstGeom prst="rect">
            <a:avLst/>
          </a:prstGeom>
        </p:spPr>
      </p:pic>
      <p:pic>
        <p:nvPicPr>
          <p:cNvPr id="43" name="Graphic 42" descr="Turtle with solid fill">
            <a:extLst>
              <a:ext uri="{FF2B5EF4-FFF2-40B4-BE49-F238E27FC236}">
                <a16:creationId xmlns:a16="http://schemas.microsoft.com/office/drawing/2014/main" id="{C7CEA290-AF6E-4DDA-DF09-1750A587476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364801" y="2755181"/>
            <a:ext cx="560404" cy="560404"/>
          </a:xfrm>
          <a:prstGeom prst="rect">
            <a:avLst/>
          </a:prstGeom>
        </p:spPr>
      </p:pic>
      <p:pic>
        <p:nvPicPr>
          <p:cNvPr id="44" name="Graphic 43" descr="Turtle with solid fill">
            <a:extLst>
              <a:ext uri="{FF2B5EF4-FFF2-40B4-BE49-F238E27FC236}">
                <a16:creationId xmlns:a16="http://schemas.microsoft.com/office/drawing/2014/main" id="{65A8C69F-17BA-75FE-AA3C-885EC52A572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153634" y="2747777"/>
            <a:ext cx="560404" cy="560404"/>
          </a:xfrm>
          <a:prstGeom prst="rect">
            <a:avLst/>
          </a:prstGeom>
        </p:spPr>
      </p:pic>
      <p:pic>
        <p:nvPicPr>
          <p:cNvPr id="45" name="Graphic 44" descr="Rabbit with solid fill">
            <a:extLst>
              <a:ext uri="{FF2B5EF4-FFF2-40B4-BE49-F238E27FC236}">
                <a16:creationId xmlns:a16="http://schemas.microsoft.com/office/drawing/2014/main" id="{C9B011A6-AD74-0B7E-6118-49B37DB5F2B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16203" y="2707251"/>
            <a:ext cx="560404" cy="560404"/>
          </a:xfrm>
          <a:prstGeom prst="rect">
            <a:avLst/>
          </a:prstGeom>
        </p:spPr>
      </p:pic>
      <p:sp>
        <p:nvSpPr>
          <p:cNvPr id="49" name="TextBox 48">
            <a:extLst>
              <a:ext uri="{FF2B5EF4-FFF2-40B4-BE49-F238E27FC236}">
                <a16:creationId xmlns:a16="http://schemas.microsoft.com/office/drawing/2014/main" id="{8AA5201F-2AD6-A5AD-E87C-23F8523ABC69}"/>
              </a:ext>
            </a:extLst>
          </p:cNvPr>
          <p:cNvSpPr txBox="1"/>
          <p:nvPr/>
        </p:nvSpPr>
        <p:spPr>
          <a:xfrm>
            <a:off x="1344100" y="288642"/>
            <a:ext cx="9199984" cy="707886"/>
          </a:xfrm>
          <a:prstGeom prst="rect">
            <a:avLst/>
          </a:prstGeom>
          <a:noFill/>
        </p:spPr>
        <p:txBody>
          <a:bodyPr wrap="square">
            <a:spAutoFit/>
          </a:bodyPr>
          <a:lstStyle/>
          <a:p>
            <a:pPr algn="ctr"/>
            <a:r>
              <a:rPr lang="en-US" sz="2000" b="1" dirty="0"/>
              <a:t>Understanding Abandonment and Slowdown Dynamics in the Maven Ecosystem</a:t>
            </a:r>
          </a:p>
        </p:txBody>
      </p:sp>
    </p:spTree>
    <p:extLst>
      <p:ext uri="{BB962C8B-B14F-4D97-AF65-F5344CB8AC3E}">
        <p14:creationId xmlns:p14="http://schemas.microsoft.com/office/powerpoint/2010/main" val="88306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35"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7DA26-9A9A-4C4B-351A-74D379830FD2}"/>
            </a:ext>
          </a:extLst>
        </p:cNvPr>
        <p:cNvGrpSpPr/>
        <p:nvPr/>
      </p:nvGrpSpPr>
      <p:grpSpPr>
        <a:xfrm>
          <a:off x="0" y="0"/>
          <a:ext cx="0" cy="0"/>
          <a:chOff x="0" y="0"/>
          <a:chExt cx="0" cy="0"/>
        </a:xfrm>
      </p:grpSpPr>
      <p:pic>
        <p:nvPicPr>
          <p:cNvPr id="4" name="Print_Transparent (1).svg">
            <a:extLst>
              <a:ext uri="{FF2B5EF4-FFF2-40B4-BE49-F238E27FC236}">
                <a16:creationId xmlns:a16="http://schemas.microsoft.com/office/drawing/2014/main" id="{2364D511-AF39-33A0-6F86-2480CB5BC270}"/>
              </a:ext>
            </a:extLst>
          </p:cNvPr>
          <p:cNvPicPr/>
          <p:nvPr/>
        </p:nvPicPr>
        <p:blipFill rotWithShape="1">
          <a:blip r:embed="rId3"/>
          <a:stretch>
            <a:fillRect/>
          </a:stretch>
        </p:blipFill>
        <p:spPr>
          <a:xfrm>
            <a:off x="-564034" y="-300681"/>
            <a:ext cx="2466975" cy="1981200"/>
          </a:xfrm>
          <a:prstGeom prst="rect">
            <a:avLst/>
          </a:prstGeom>
        </p:spPr>
      </p:pic>
      <p:pic>
        <p:nvPicPr>
          <p:cNvPr id="5" name="image.png">
            <a:extLst>
              <a:ext uri="{FF2B5EF4-FFF2-40B4-BE49-F238E27FC236}">
                <a16:creationId xmlns:a16="http://schemas.microsoft.com/office/drawing/2014/main" id="{78D5C090-451E-5DCD-77F2-1217D7CF6469}"/>
              </a:ext>
            </a:extLst>
          </p:cNvPr>
          <p:cNvPicPr/>
          <p:nvPr/>
        </p:nvPicPr>
        <p:blipFill rotWithShape="1">
          <a:blip r:embed="rId4"/>
          <a:stretch>
            <a:fillRect/>
          </a:stretch>
        </p:blipFill>
        <p:spPr>
          <a:xfrm>
            <a:off x="10481104" y="378426"/>
            <a:ext cx="1487044" cy="429849"/>
          </a:xfrm>
          <a:prstGeom prst="rect">
            <a:avLst/>
          </a:prstGeom>
        </p:spPr>
      </p:pic>
      <p:sp>
        <p:nvSpPr>
          <p:cNvPr id="6" name="TextBox 5">
            <a:extLst>
              <a:ext uri="{FF2B5EF4-FFF2-40B4-BE49-F238E27FC236}">
                <a16:creationId xmlns:a16="http://schemas.microsoft.com/office/drawing/2014/main" id="{E2B5F35C-C8C9-E84C-7E6D-64CE790699CC}"/>
              </a:ext>
            </a:extLst>
          </p:cNvPr>
          <p:cNvSpPr txBox="1"/>
          <p:nvPr/>
        </p:nvSpPr>
        <p:spPr>
          <a:xfrm>
            <a:off x="395415" y="1311187"/>
            <a:ext cx="11175901" cy="461665"/>
          </a:xfrm>
          <a:prstGeom prst="rect">
            <a:avLst/>
          </a:prstGeom>
          <a:noFill/>
        </p:spPr>
        <p:txBody>
          <a:bodyPr wrap="square" rtlCol="0">
            <a:spAutoFit/>
          </a:bodyPr>
          <a:lstStyle/>
          <a:p>
            <a:r>
              <a:rPr lang="en-US" sz="2400" b="1" dirty="0"/>
              <a:t>RQ1: What is the trend of abandonment over the years?</a:t>
            </a:r>
            <a:endParaRPr lang="en-US" sz="1400" b="1" dirty="0"/>
          </a:p>
        </p:txBody>
      </p:sp>
      <p:pic>
        <p:nvPicPr>
          <p:cNvPr id="7" name="Picture 6" descr="A table of information with numbers&#10;&#10;AI-generated content may be incorrect.">
            <a:extLst>
              <a:ext uri="{FF2B5EF4-FFF2-40B4-BE49-F238E27FC236}">
                <a16:creationId xmlns:a16="http://schemas.microsoft.com/office/drawing/2014/main" id="{AB3FE402-4D48-5E63-AC2C-95F3D2E3CE4E}"/>
              </a:ext>
            </a:extLst>
          </p:cNvPr>
          <p:cNvPicPr>
            <a:picLocks noChangeAspect="1"/>
          </p:cNvPicPr>
          <p:nvPr/>
        </p:nvPicPr>
        <p:blipFill>
          <a:blip r:embed="rId5"/>
          <a:srcRect t="9808" r="80412"/>
          <a:stretch/>
        </p:blipFill>
        <p:spPr>
          <a:xfrm>
            <a:off x="395415" y="2366723"/>
            <a:ext cx="2372093" cy="2326917"/>
          </a:xfrm>
          <a:prstGeom prst="rect">
            <a:avLst/>
          </a:prstGeom>
        </p:spPr>
      </p:pic>
      <p:pic>
        <p:nvPicPr>
          <p:cNvPr id="8" name="Picture 7" descr="A table with numbers and text&#10;&#10;AI-generated content may be incorrect.">
            <a:extLst>
              <a:ext uri="{FF2B5EF4-FFF2-40B4-BE49-F238E27FC236}">
                <a16:creationId xmlns:a16="http://schemas.microsoft.com/office/drawing/2014/main" id="{1A678E11-97E6-CD3C-A533-222C28EF732E}"/>
              </a:ext>
            </a:extLst>
          </p:cNvPr>
          <p:cNvPicPr>
            <a:picLocks noChangeAspect="1"/>
          </p:cNvPicPr>
          <p:nvPr/>
        </p:nvPicPr>
        <p:blipFill>
          <a:blip r:embed="rId6"/>
          <a:srcRect r="83976"/>
          <a:stretch/>
        </p:blipFill>
        <p:spPr>
          <a:xfrm>
            <a:off x="5267129" y="2189867"/>
            <a:ext cx="1592004" cy="2497317"/>
          </a:xfrm>
          <a:prstGeom prst="rect">
            <a:avLst/>
          </a:prstGeom>
        </p:spPr>
      </p:pic>
      <p:pic>
        <p:nvPicPr>
          <p:cNvPr id="9" name="Picture 8" descr="A table of information with numbers&#10;&#10;AI-generated content may be incorrect.">
            <a:extLst>
              <a:ext uri="{FF2B5EF4-FFF2-40B4-BE49-F238E27FC236}">
                <a16:creationId xmlns:a16="http://schemas.microsoft.com/office/drawing/2014/main" id="{C3D2FC9F-D4D0-2C86-A3D6-1D59BBFAF8A6}"/>
              </a:ext>
            </a:extLst>
          </p:cNvPr>
          <p:cNvPicPr>
            <a:picLocks noChangeAspect="1"/>
          </p:cNvPicPr>
          <p:nvPr/>
        </p:nvPicPr>
        <p:blipFill>
          <a:blip r:embed="rId5"/>
          <a:srcRect l="68753" t="11283" r="17181" b="3196"/>
          <a:stretch/>
        </p:blipFill>
        <p:spPr>
          <a:xfrm>
            <a:off x="2776810" y="2408279"/>
            <a:ext cx="1702343" cy="2206451"/>
          </a:xfrm>
          <a:prstGeom prst="rect">
            <a:avLst/>
          </a:prstGeom>
        </p:spPr>
      </p:pic>
      <p:pic>
        <p:nvPicPr>
          <p:cNvPr id="10" name="Picture 9" descr="A table with numbers and text&#10;&#10;AI-generated content may be incorrect.">
            <a:extLst>
              <a:ext uri="{FF2B5EF4-FFF2-40B4-BE49-F238E27FC236}">
                <a16:creationId xmlns:a16="http://schemas.microsoft.com/office/drawing/2014/main" id="{9BF9C36B-F059-3F78-4289-861BDA9701CF}"/>
              </a:ext>
            </a:extLst>
          </p:cNvPr>
          <p:cNvPicPr>
            <a:picLocks noChangeAspect="1"/>
          </p:cNvPicPr>
          <p:nvPr/>
        </p:nvPicPr>
        <p:blipFill>
          <a:blip r:embed="rId6"/>
          <a:srcRect l="32244" t="7107" r="24799"/>
          <a:stretch/>
        </p:blipFill>
        <p:spPr>
          <a:xfrm>
            <a:off x="6878490" y="2365330"/>
            <a:ext cx="4267755" cy="2319835"/>
          </a:xfrm>
          <a:prstGeom prst="rect">
            <a:avLst/>
          </a:prstGeom>
        </p:spPr>
      </p:pic>
      <p:sp>
        <p:nvSpPr>
          <p:cNvPr id="11" name="Rectangle 10">
            <a:extLst>
              <a:ext uri="{FF2B5EF4-FFF2-40B4-BE49-F238E27FC236}">
                <a16:creationId xmlns:a16="http://schemas.microsoft.com/office/drawing/2014/main" id="{3D32F861-4195-8E6A-612C-F2DD32F3A591}"/>
              </a:ext>
            </a:extLst>
          </p:cNvPr>
          <p:cNvSpPr/>
          <p:nvPr/>
        </p:nvSpPr>
        <p:spPr>
          <a:xfrm>
            <a:off x="2776810" y="2397888"/>
            <a:ext cx="1795190" cy="2163502"/>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0390FADE-ACF3-7DBA-95E5-6277EFD0F5F6}"/>
              </a:ext>
            </a:extLst>
          </p:cNvPr>
          <p:cNvSpPr/>
          <p:nvPr/>
        </p:nvSpPr>
        <p:spPr>
          <a:xfrm>
            <a:off x="6859133" y="2647406"/>
            <a:ext cx="1135336" cy="1881051"/>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TextBox 12">
            <a:extLst>
              <a:ext uri="{FF2B5EF4-FFF2-40B4-BE49-F238E27FC236}">
                <a16:creationId xmlns:a16="http://schemas.microsoft.com/office/drawing/2014/main" id="{81FB2A40-C00B-A783-488B-70CA0739945E}"/>
              </a:ext>
            </a:extLst>
          </p:cNvPr>
          <p:cNvSpPr txBox="1"/>
          <p:nvPr/>
        </p:nvSpPr>
        <p:spPr>
          <a:xfrm>
            <a:off x="182879" y="4981089"/>
            <a:ext cx="4958964" cy="1200329"/>
          </a:xfrm>
          <a:prstGeom prst="rect">
            <a:avLst/>
          </a:prstGeom>
          <a:noFill/>
        </p:spPr>
        <p:txBody>
          <a:bodyPr wrap="square" rtlCol="0">
            <a:spAutoFit/>
          </a:bodyPr>
          <a:lstStyle/>
          <a:p>
            <a:pPr marL="285750" indent="-285750">
              <a:buFont typeface="Arial" panose="020B0604020202020204" pitchFamily="34" charset="0"/>
              <a:buChar char="•"/>
            </a:pPr>
            <a:r>
              <a:rPr lang="en-CA" dirty="0"/>
              <a:t>T</a:t>
            </a:r>
            <a:r>
              <a:rPr lang="en-CA" dirty="0">
                <a:effectLst/>
              </a:rPr>
              <a:t>he number of </a:t>
            </a:r>
            <a:r>
              <a:rPr lang="en-CA" dirty="0">
                <a:effectLst/>
                <a:highlight>
                  <a:srgbClr val="FFFF00"/>
                </a:highlight>
              </a:rPr>
              <a:t>abandoned libraries increased </a:t>
            </a:r>
            <a:r>
              <a:rPr lang="en-CA" dirty="0">
                <a:effectLst/>
              </a:rPr>
              <a:t>over time (from 20.9% to 24.4% during 2015 to 2021)</a:t>
            </a:r>
          </a:p>
          <a:p>
            <a:pPr algn="ctr"/>
            <a:endParaRPr lang="en-US" dirty="0"/>
          </a:p>
        </p:txBody>
      </p:sp>
      <p:sp>
        <p:nvSpPr>
          <p:cNvPr id="14" name="TextBox 13">
            <a:extLst>
              <a:ext uri="{FF2B5EF4-FFF2-40B4-BE49-F238E27FC236}">
                <a16:creationId xmlns:a16="http://schemas.microsoft.com/office/drawing/2014/main" id="{2406CCE8-2421-A0ED-AB8A-CD442D4025E6}"/>
              </a:ext>
            </a:extLst>
          </p:cNvPr>
          <p:cNvSpPr txBox="1"/>
          <p:nvPr/>
        </p:nvSpPr>
        <p:spPr>
          <a:xfrm>
            <a:off x="6344194" y="4981089"/>
            <a:ext cx="5227122" cy="1477328"/>
          </a:xfrm>
          <a:prstGeom prst="rect">
            <a:avLst/>
          </a:prstGeom>
          <a:noFill/>
        </p:spPr>
        <p:txBody>
          <a:bodyPr wrap="square" rtlCol="0">
            <a:spAutoFit/>
          </a:bodyPr>
          <a:lstStyle/>
          <a:p>
            <a:pPr marL="285750" indent="-285750">
              <a:buFont typeface="Arial" panose="020B0604020202020204" pitchFamily="34" charset="0"/>
              <a:buChar char="•"/>
            </a:pPr>
            <a:r>
              <a:rPr lang="en-CA" dirty="0"/>
              <a:t>High first year abandonment (21.4 to 26.7%) </a:t>
            </a:r>
          </a:p>
          <a:p>
            <a:pPr marL="285750" indent="-285750">
              <a:buFont typeface="Arial" panose="020B0604020202020204" pitchFamily="34" charset="0"/>
              <a:buChar char="•"/>
            </a:pPr>
            <a:r>
              <a:rPr lang="en-CA" dirty="0">
                <a:highlight>
                  <a:srgbClr val="FFFF00"/>
                </a:highlight>
              </a:rPr>
              <a:t>26.7% libraries </a:t>
            </a:r>
            <a:r>
              <a:rPr lang="en-CA" dirty="0"/>
              <a:t>couldn’t even make it their 2</a:t>
            </a:r>
            <a:r>
              <a:rPr lang="en-CA" baseline="30000" dirty="0"/>
              <a:t>nd</a:t>
            </a:r>
            <a:r>
              <a:rPr lang="en-CA" dirty="0"/>
              <a:t> year.</a:t>
            </a:r>
          </a:p>
          <a:p>
            <a:pPr marL="285750" indent="-285750">
              <a:buFont typeface="Arial" panose="020B0604020202020204" pitchFamily="34" charset="0"/>
              <a:buChar char="•"/>
            </a:pPr>
            <a:r>
              <a:rPr lang="en-CA" dirty="0"/>
              <a:t>R</a:t>
            </a:r>
            <a:r>
              <a:rPr lang="en-CA" dirty="0">
                <a:effectLst/>
              </a:rPr>
              <a:t>oughly </a:t>
            </a:r>
            <a:r>
              <a:rPr lang="en-CA" dirty="0">
                <a:effectLst/>
                <a:highlight>
                  <a:srgbClr val="FFFF00"/>
                </a:highlight>
              </a:rPr>
              <a:t>one in four failing </a:t>
            </a:r>
            <a:r>
              <a:rPr lang="en-CA" dirty="0">
                <a:effectLst/>
              </a:rPr>
              <a:t>within their first year. </a:t>
            </a:r>
          </a:p>
          <a:p>
            <a:pPr algn="ctr"/>
            <a:endParaRPr lang="en-US" dirty="0"/>
          </a:p>
        </p:txBody>
      </p:sp>
      <p:sp>
        <p:nvSpPr>
          <p:cNvPr id="2" name="TextBox 1">
            <a:extLst>
              <a:ext uri="{FF2B5EF4-FFF2-40B4-BE49-F238E27FC236}">
                <a16:creationId xmlns:a16="http://schemas.microsoft.com/office/drawing/2014/main" id="{13045CAB-FB62-7302-DCE7-4D8785D20693}"/>
              </a:ext>
            </a:extLst>
          </p:cNvPr>
          <p:cNvSpPr txBox="1"/>
          <p:nvPr/>
        </p:nvSpPr>
        <p:spPr>
          <a:xfrm>
            <a:off x="1344100" y="288642"/>
            <a:ext cx="9199984" cy="707886"/>
          </a:xfrm>
          <a:prstGeom prst="rect">
            <a:avLst/>
          </a:prstGeom>
          <a:noFill/>
        </p:spPr>
        <p:txBody>
          <a:bodyPr wrap="square">
            <a:spAutoFit/>
          </a:bodyPr>
          <a:lstStyle/>
          <a:p>
            <a:pPr algn="ctr"/>
            <a:r>
              <a:rPr lang="en-US" sz="2000" b="1" dirty="0"/>
              <a:t>Understanding Abandonment and Slowdown Dynamics in the Maven Ecosystem</a:t>
            </a:r>
          </a:p>
        </p:txBody>
      </p:sp>
    </p:spTree>
    <p:extLst>
      <p:ext uri="{BB962C8B-B14F-4D97-AF65-F5344CB8AC3E}">
        <p14:creationId xmlns:p14="http://schemas.microsoft.com/office/powerpoint/2010/main" val="319362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29AD5-F257-CA9D-F495-728BE952AB64}"/>
            </a:ext>
          </a:extLst>
        </p:cNvPr>
        <p:cNvGrpSpPr/>
        <p:nvPr/>
      </p:nvGrpSpPr>
      <p:grpSpPr>
        <a:xfrm>
          <a:off x="0" y="0"/>
          <a:ext cx="0" cy="0"/>
          <a:chOff x="0" y="0"/>
          <a:chExt cx="0" cy="0"/>
        </a:xfrm>
      </p:grpSpPr>
      <p:pic>
        <p:nvPicPr>
          <p:cNvPr id="4" name="Print_Transparent (1).svg">
            <a:extLst>
              <a:ext uri="{FF2B5EF4-FFF2-40B4-BE49-F238E27FC236}">
                <a16:creationId xmlns:a16="http://schemas.microsoft.com/office/drawing/2014/main" id="{8F4C2917-9A45-FD38-2A8E-30B75EA39865}"/>
              </a:ext>
            </a:extLst>
          </p:cNvPr>
          <p:cNvPicPr/>
          <p:nvPr/>
        </p:nvPicPr>
        <p:blipFill rotWithShape="1">
          <a:blip r:embed="rId3"/>
          <a:stretch>
            <a:fillRect/>
          </a:stretch>
        </p:blipFill>
        <p:spPr>
          <a:xfrm>
            <a:off x="-564034" y="-300681"/>
            <a:ext cx="2466975" cy="1981200"/>
          </a:xfrm>
          <a:prstGeom prst="rect">
            <a:avLst/>
          </a:prstGeom>
        </p:spPr>
      </p:pic>
      <p:pic>
        <p:nvPicPr>
          <p:cNvPr id="5" name="image.png">
            <a:extLst>
              <a:ext uri="{FF2B5EF4-FFF2-40B4-BE49-F238E27FC236}">
                <a16:creationId xmlns:a16="http://schemas.microsoft.com/office/drawing/2014/main" id="{6EEF4AD7-2DC1-F938-770A-D8658A75A137}"/>
              </a:ext>
            </a:extLst>
          </p:cNvPr>
          <p:cNvPicPr/>
          <p:nvPr/>
        </p:nvPicPr>
        <p:blipFill rotWithShape="1">
          <a:blip r:embed="rId4"/>
          <a:stretch>
            <a:fillRect/>
          </a:stretch>
        </p:blipFill>
        <p:spPr>
          <a:xfrm>
            <a:off x="10481104" y="378426"/>
            <a:ext cx="1487044" cy="429849"/>
          </a:xfrm>
          <a:prstGeom prst="rect">
            <a:avLst/>
          </a:prstGeom>
        </p:spPr>
      </p:pic>
      <p:sp>
        <p:nvSpPr>
          <p:cNvPr id="6" name="TextBox 5">
            <a:extLst>
              <a:ext uri="{FF2B5EF4-FFF2-40B4-BE49-F238E27FC236}">
                <a16:creationId xmlns:a16="http://schemas.microsoft.com/office/drawing/2014/main" id="{FBA196E3-7152-36C8-8E9B-F106937B823D}"/>
              </a:ext>
            </a:extLst>
          </p:cNvPr>
          <p:cNvSpPr txBox="1"/>
          <p:nvPr/>
        </p:nvSpPr>
        <p:spPr>
          <a:xfrm>
            <a:off x="395415" y="1311187"/>
            <a:ext cx="11796585" cy="461665"/>
          </a:xfrm>
          <a:prstGeom prst="rect">
            <a:avLst/>
          </a:prstGeom>
          <a:noFill/>
        </p:spPr>
        <p:txBody>
          <a:bodyPr wrap="square" rtlCol="0">
            <a:spAutoFit/>
          </a:bodyPr>
          <a:lstStyle/>
          <a:p>
            <a:r>
              <a:rPr lang="en-US" sz="2400" b="1" dirty="0"/>
              <a:t>RQ2: What are the release activity patterns in abandoned versus active libraries?</a:t>
            </a:r>
            <a:endParaRPr lang="en-US" sz="1400" b="1" dirty="0"/>
          </a:p>
        </p:txBody>
      </p:sp>
      <p:sp>
        <p:nvSpPr>
          <p:cNvPr id="13" name="TextBox 12">
            <a:extLst>
              <a:ext uri="{FF2B5EF4-FFF2-40B4-BE49-F238E27FC236}">
                <a16:creationId xmlns:a16="http://schemas.microsoft.com/office/drawing/2014/main" id="{30D212ED-38F7-29BF-0F47-CB362CBAE2F2}"/>
              </a:ext>
            </a:extLst>
          </p:cNvPr>
          <p:cNvSpPr txBox="1"/>
          <p:nvPr/>
        </p:nvSpPr>
        <p:spPr>
          <a:xfrm>
            <a:off x="2811761" y="4946648"/>
            <a:ext cx="7133427" cy="1477328"/>
          </a:xfrm>
          <a:prstGeom prst="rect">
            <a:avLst/>
          </a:prstGeom>
          <a:noFill/>
        </p:spPr>
        <p:txBody>
          <a:bodyPr wrap="square" rtlCol="0">
            <a:spAutoFit/>
          </a:bodyPr>
          <a:lstStyle/>
          <a:p>
            <a:pPr marL="285750" indent="-285750">
              <a:buFont typeface="Arial" panose="020B0604020202020204" pitchFamily="34" charset="0"/>
              <a:buChar char="•"/>
            </a:pPr>
            <a:r>
              <a:rPr lang="en-CA" dirty="0"/>
              <a:t>Abandoned libraries already slowed down or have long relative inactive period before abandonment</a:t>
            </a:r>
          </a:p>
          <a:p>
            <a:pPr marL="285750" indent="-285750">
              <a:buFont typeface="Arial" panose="020B0604020202020204" pitchFamily="34" charset="0"/>
              <a:buChar char="•"/>
            </a:pPr>
            <a:r>
              <a:rPr lang="en-CA" dirty="0">
                <a:highlight>
                  <a:srgbClr val="FFFF00"/>
                </a:highlight>
              </a:rPr>
              <a:t>12.8% of libraries recovered from slow release but still abandoned.</a:t>
            </a:r>
          </a:p>
          <a:p>
            <a:pPr marL="285750" indent="-285750">
              <a:buFont typeface="Arial" panose="020B0604020202020204" pitchFamily="34" charset="0"/>
              <a:buChar char="•"/>
            </a:pPr>
            <a:r>
              <a:rPr lang="en-US" dirty="0"/>
              <a:t>Temporal increase in release activity is </a:t>
            </a:r>
            <a:r>
              <a:rPr lang="en-US" dirty="0">
                <a:highlight>
                  <a:srgbClr val="FFFF00"/>
                </a:highlight>
              </a:rPr>
              <a:t>insufficient</a:t>
            </a:r>
            <a:r>
              <a:rPr lang="en-US" dirty="0"/>
              <a:t> to prevent abandonment.</a:t>
            </a:r>
          </a:p>
        </p:txBody>
      </p:sp>
      <p:pic>
        <p:nvPicPr>
          <p:cNvPr id="3" name="Picture 2" descr="A table with numbers and symbols&#10;&#10;AI-generated content may be incorrect.">
            <a:extLst>
              <a:ext uri="{FF2B5EF4-FFF2-40B4-BE49-F238E27FC236}">
                <a16:creationId xmlns:a16="http://schemas.microsoft.com/office/drawing/2014/main" id="{4159976F-10CC-94EC-7175-24B579FFFBA5}"/>
              </a:ext>
            </a:extLst>
          </p:cNvPr>
          <p:cNvPicPr>
            <a:picLocks noChangeAspect="1"/>
          </p:cNvPicPr>
          <p:nvPr/>
        </p:nvPicPr>
        <p:blipFill>
          <a:blip r:embed="rId5"/>
          <a:stretch>
            <a:fillRect/>
          </a:stretch>
        </p:blipFill>
        <p:spPr>
          <a:xfrm>
            <a:off x="3075015" y="2235806"/>
            <a:ext cx="5411109" cy="2556430"/>
          </a:xfrm>
          <a:prstGeom prst="rect">
            <a:avLst/>
          </a:prstGeom>
        </p:spPr>
      </p:pic>
      <p:sp>
        <p:nvSpPr>
          <p:cNvPr id="16" name="Right Arrow 15">
            <a:extLst>
              <a:ext uri="{FF2B5EF4-FFF2-40B4-BE49-F238E27FC236}">
                <a16:creationId xmlns:a16="http://schemas.microsoft.com/office/drawing/2014/main" id="{0D7DE5C3-3870-F1F6-B15A-2A56A857143A}"/>
              </a:ext>
            </a:extLst>
          </p:cNvPr>
          <p:cNvSpPr/>
          <p:nvPr/>
        </p:nvSpPr>
        <p:spPr>
          <a:xfrm rot="10800000">
            <a:off x="7916982" y="2899954"/>
            <a:ext cx="834673" cy="17417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a:extLst>
              <a:ext uri="{FF2B5EF4-FFF2-40B4-BE49-F238E27FC236}">
                <a16:creationId xmlns:a16="http://schemas.microsoft.com/office/drawing/2014/main" id="{13A402BE-CA3B-77B2-8611-18575907CDB0}"/>
              </a:ext>
            </a:extLst>
          </p:cNvPr>
          <p:cNvSpPr/>
          <p:nvPr/>
        </p:nvSpPr>
        <p:spPr>
          <a:xfrm rot="10800000">
            <a:off x="7916982" y="3303646"/>
            <a:ext cx="834673" cy="17417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4A46F872-853F-4977-1A16-0BA80ADE8C4B}"/>
              </a:ext>
            </a:extLst>
          </p:cNvPr>
          <p:cNvSpPr/>
          <p:nvPr/>
        </p:nvSpPr>
        <p:spPr>
          <a:xfrm rot="10800000">
            <a:off x="7920067" y="4114140"/>
            <a:ext cx="834673" cy="17417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a:extLst>
              <a:ext uri="{FF2B5EF4-FFF2-40B4-BE49-F238E27FC236}">
                <a16:creationId xmlns:a16="http://schemas.microsoft.com/office/drawing/2014/main" id="{35DF300D-B78D-F1EC-4014-0691BCD746B6}"/>
              </a:ext>
            </a:extLst>
          </p:cNvPr>
          <p:cNvSpPr/>
          <p:nvPr/>
        </p:nvSpPr>
        <p:spPr>
          <a:xfrm rot="10800000">
            <a:off x="7912626" y="2704007"/>
            <a:ext cx="834673" cy="17417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07BFECE-6D07-A14C-E749-F730CE2D61D9}"/>
              </a:ext>
            </a:extLst>
          </p:cNvPr>
          <p:cNvSpPr txBox="1"/>
          <p:nvPr/>
        </p:nvSpPr>
        <p:spPr>
          <a:xfrm>
            <a:off x="1344100" y="288642"/>
            <a:ext cx="9199984" cy="707886"/>
          </a:xfrm>
          <a:prstGeom prst="rect">
            <a:avLst/>
          </a:prstGeom>
          <a:noFill/>
        </p:spPr>
        <p:txBody>
          <a:bodyPr wrap="square">
            <a:spAutoFit/>
          </a:bodyPr>
          <a:lstStyle/>
          <a:p>
            <a:pPr algn="ctr"/>
            <a:r>
              <a:rPr lang="en-US" sz="2000" b="1" dirty="0"/>
              <a:t>Understanding Abandonment and Slowdown Dynamics in the Maven Ecosystem</a:t>
            </a:r>
          </a:p>
        </p:txBody>
      </p:sp>
    </p:spTree>
    <p:extLst>
      <p:ext uri="{BB962C8B-B14F-4D97-AF65-F5344CB8AC3E}">
        <p14:creationId xmlns:p14="http://schemas.microsoft.com/office/powerpoint/2010/main" val="225342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17" grpId="0" animBg="1"/>
      <p:bldP spid="1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43580-D295-8886-D122-A7493CA1F996}"/>
            </a:ext>
          </a:extLst>
        </p:cNvPr>
        <p:cNvGrpSpPr/>
        <p:nvPr/>
      </p:nvGrpSpPr>
      <p:grpSpPr>
        <a:xfrm>
          <a:off x="0" y="0"/>
          <a:ext cx="0" cy="0"/>
          <a:chOff x="0" y="0"/>
          <a:chExt cx="0" cy="0"/>
        </a:xfrm>
      </p:grpSpPr>
      <p:pic>
        <p:nvPicPr>
          <p:cNvPr id="4" name="Print_Transparent (1).svg">
            <a:extLst>
              <a:ext uri="{FF2B5EF4-FFF2-40B4-BE49-F238E27FC236}">
                <a16:creationId xmlns:a16="http://schemas.microsoft.com/office/drawing/2014/main" id="{428EED01-9476-3DBC-47B8-E681324C25DC}"/>
              </a:ext>
            </a:extLst>
          </p:cNvPr>
          <p:cNvPicPr/>
          <p:nvPr/>
        </p:nvPicPr>
        <p:blipFill rotWithShape="1">
          <a:blip r:embed="rId3"/>
          <a:stretch>
            <a:fillRect/>
          </a:stretch>
        </p:blipFill>
        <p:spPr>
          <a:xfrm>
            <a:off x="-564034" y="-300681"/>
            <a:ext cx="2466975" cy="1981200"/>
          </a:xfrm>
          <a:prstGeom prst="rect">
            <a:avLst/>
          </a:prstGeom>
        </p:spPr>
      </p:pic>
      <p:pic>
        <p:nvPicPr>
          <p:cNvPr id="5" name="image.png">
            <a:extLst>
              <a:ext uri="{FF2B5EF4-FFF2-40B4-BE49-F238E27FC236}">
                <a16:creationId xmlns:a16="http://schemas.microsoft.com/office/drawing/2014/main" id="{A944B52D-F709-3FF8-8B68-2954DD87DDAD}"/>
              </a:ext>
            </a:extLst>
          </p:cNvPr>
          <p:cNvPicPr/>
          <p:nvPr/>
        </p:nvPicPr>
        <p:blipFill rotWithShape="1">
          <a:blip r:embed="rId4"/>
          <a:stretch>
            <a:fillRect/>
          </a:stretch>
        </p:blipFill>
        <p:spPr>
          <a:xfrm>
            <a:off x="10481104" y="378426"/>
            <a:ext cx="1487044" cy="429849"/>
          </a:xfrm>
          <a:prstGeom prst="rect">
            <a:avLst/>
          </a:prstGeom>
        </p:spPr>
      </p:pic>
      <p:sp>
        <p:nvSpPr>
          <p:cNvPr id="6" name="TextBox 5">
            <a:extLst>
              <a:ext uri="{FF2B5EF4-FFF2-40B4-BE49-F238E27FC236}">
                <a16:creationId xmlns:a16="http://schemas.microsoft.com/office/drawing/2014/main" id="{3DEE97CA-17D1-6CFB-56FA-537F253F292C}"/>
              </a:ext>
            </a:extLst>
          </p:cNvPr>
          <p:cNvSpPr txBox="1"/>
          <p:nvPr/>
        </p:nvSpPr>
        <p:spPr>
          <a:xfrm>
            <a:off x="395415" y="1311187"/>
            <a:ext cx="11796585" cy="461665"/>
          </a:xfrm>
          <a:prstGeom prst="rect">
            <a:avLst/>
          </a:prstGeom>
          <a:noFill/>
        </p:spPr>
        <p:txBody>
          <a:bodyPr wrap="square" rtlCol="0">
            <a:spAutoFit/>
          </a:bodyPr>
          <a:lstStyle/>
          <a:p>
            <a:r>
              <a:rPr lang="en-US" sz="2400" b="1" dirty="0"/>
              <a:t>Implications</a:t>
            </a:r>
            <a:endParaRPr lang="en-US" sz="1400" b="1" dirty="0"/>
          </a:p>
        </p:txBody>
      </p:sp>
      <p:pic>
        <p:nvPicPr>
          <p:cNvPr id="7" name="Graphic 6" descr="Magnifying glass with solid fill">
            <a:extLst>
              <a:ext uri="{FF2B5EF4-FFF2-40B4-BE49-F238E27FC236}">
                <a16:creationId xmlns:a16="http://schemas.microsoft.com/office/drawing/2014/main" id="{5238A5A9-9ED4-9D6A-6456-88038266655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4682" y="2057521"/>
            <a:ext cx="914400" cy="914400"/>
          </a:xfrm>
          <a:prstGeom prst="rect">
            <a:avLst/>
          </a:prstGeom>
        </p:spPr>
      </p:pic>
      <p:sp>
        <p:nvSpPr>
          <p:cNvPr id="8" name="TextBox 7">
            <a:extLst>
              <a:ext uri="{FF2B5EF4-FFF2-40B4-BE49-F238E27FC236}">
                <a16:creationId xmlns:a16="http://schemas.microsoft.com/office/drawing/2014/main" id="{D1CBDD62-F04B-28FD-E902-159C98F4102D}"/>
              </a:ext>
            </a:extLst>
          </p:cNvPr>
          <p:cNvSpPr txBox="1"/>
          <p:nvPr/>
        </p:nvSpPr>
        <p:spPr>
          <a:xfrm>
            <a:off x="1735282" y="2325590"/>
            <a:ext cx="4172296" cy="677108"/>
          </a:xfrm>
          <a:prstGeom prst="rect">
            <a:avLst/>
          </a:prstGeom>
          <a:noFill/>
        </p:spPr>
        <p:txBody>
          <a:bodyPr wrap="none" rtlCol="0">
            <a:spAutoFit/>
          </a:bodyPr>
          <a:lstStyle/>
          <a:p>
            <a:r>
              <a:rPr lang="en-US" sz="2000" dirty="0"/>
              <a:t>Monitor dependency release activity</a:t>
            </a:r>
          </a:p>
          <a:p>
            <a:endParaRPr lang="en-US" dirty="0"/>
          </a:p>
        </p:txBody>
      </p:sp>
      <p:pic>
        <p:nvPicPr>
          <p:cNvPr id="10" name="Graphic 9" descr="Glasses with solid fill">
            <a:extLst>
              <a:ext uri="{FF2B5EF4-FFF2-40B4-BE49-F238E27FC236}">
                <a16:creationId xmlns:a16="http://schemas.microsoft.com/office/drawing/2014/main" id="{C929E99F-38A2-6679-2898-BCB68086B9A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2782" y="2949085"/>
            <a:ext cx="914400" cy="914400"/>
          </a:xfrm>
          <a:prstGeom prst="rect">
            <a:avLst/>
          </a:prstGeom>
        </p:spPr>
      </p:pic>
      <p:sp>
        <p:nvSpPr>
          <p:cNvPr id="11" name="TextBox 10">
            <a:extLst>
              <a:ext uri="{FF2B5EF4-FFF2-40B4-BE49-F238E27FC236}">
                <a16:creationId xmlns:a16="http://schemas.microsoft.com/office/drawing/2014/main" id="{3F05FD14-3082-D402-3B9E-BA36F4FE86BD}"/>
              </a:ext>
            </a:extLst>
          </p:cNvPr>
          <p:cNvSpPr txBox="1"/>
          <p:nvPr/>
        </p:nvSpPr>
        <p:spPr>
          <a:xfrm>
            <a:off x="1735282" y="3221619"/>
            <a:ext cx="6380080" cy="400110"/>
          </a:xfrm>
          <a:prstGeom prst="rect">
            <a:avLst/>
          </a:prstGeom>
          <a:noFill/>
        </p:spPr>
        <p:txBody>
          <a:bodyPr wrap="none" rtlCol="0">
            <a:spAutoFit/>
          </a:bodyPr>
          <a:lstStyle/>
          <a:p>
            <a:r>
              <a:rPr lang="en-US" sz="2000" dirty="0"/>
              <a:t>Watch  for sudden slowdowns and </a:t>
            </a:r>
            <a:r>
              <a:rPr lang="en-US" sz="2000" dirty="0">
                <a:highlight>
                  <a:srgbClr val="FFFF00"/>
                </a:highlight>
              </a:rPr>
              <a:t>temporal high activity</a:t>
            </a:r>
          </a:p>
        </p:txBody>
      </p:sp>
      <p:pic>
        <p:nvPicPr>
          <p:cNvPr id="14" name="Graphic 13" descr="Programmer male with solid fill">
            <a:extLst>
              <a:ext uri="{FF2B5EF4-FFF2-40B4-BE49-F238E27FC236}">
                <a16:creationId xmlns:a16="http://schemas.microsoft.com/office/drawing/2014/main" id="{FADB8DD3-3372-0353-D22A-AC66FA9E951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4682" y="3840649"/>
            <a:ext cx="914400" cy="914400"/>
          </a:xfrm>
          <a:prstGeom prst="rect">
            <a:avLst/>
          </a:prstGeom>
        </p:spPr>
      </p:pic>
      <p:sp>
        <p:nvSpPr>
          <p:cNvPr id="20" name="TextBox 19">
            <a:extLst>
              <a:ext uri="{FF2B5EF4-FFF2-40B4-BE49-F238E27FC236}">
                <a16:creationId xmlns:a16="http://schemas.microsoft.com/office/drawing/2014/main" id="{41413A81-F1E5-9AF4-47CE-FCC5B6103C61}"/>
              </a:ext>
            </a:extLst>
          </p:cNvPr>
          <p:cNvSpPr txBox="1"/>
          <p:nvPr/>
        </p:nvSpPr>
        <p:spPr>
          <a:xfrm>
            <a:off x="1735282" y="4231517"/>
            <a:ext cx="6706353" cy="707886"/>
          </a:xfrm>
          <a:prstGeom prst="rect">
            <a:avLst/>
          </a:prstGeom>
          <a:noFill/>
        </p:spPr>
        <p:txBody>
          <a:bodyPr wrap="square" rtlCol="0">
            <a:spAutoFit/>
          </a:bodyPr>
          <a:lstStyle/>
          <a:p>
            <a:r>
              <a:rPr lang="en-US" sz="2000" dirty="0"/>
              <a:t>Package platforms could introduce automated alerts based on quartile speeds</a:t>
            </a:r>
          </a:p>
        </p:txBody>
      </p:sp>
      <p:pic>
        <p:nvPicPr>
          <p:cNvPr id="23" name="envelope mail send outline">
            <a:extLst>
              <a:ext uri="{FF2B5EF4-FFF2-40B4-BE49-F238E27FC236}">
                <a16:creationId xmlns:a16="http://schemas.microsoft.com/office/drawing/2014/main" id="{CDA0B812-FA83-9918-17E5-F2C2B8FFB0A9}"/>
              </a:ext>
            </a:extLst>
          </p:cNvPr>
          <p:cNvPicPr/>
          <p:nvPr/>
        </p:nvPicPr>
        <p:blipFill rotWithShape="1">
          <a:blip r:embed="rId11"/>
          <a:stretch>
            <a:fillRect/>
          </a:stretch>
        </p:blipFill>
        <p:spPr>
          <a:xfrm>
            <a:off x="8541210" y="2493415"/>
            <a:ext cx="682303" cy="646332"/>
          </a:xfrm>
          <a:prstGeom prst="rect">
            <a:avLst/>
          </a:prstGeom>
        </p:spPr>
      </p:pic>
      <p:sp>
        <p:nvSpPr>
          <p:cNvPr id="24" name="Rectangle 23">
            <a:extLst>
              <a:ext uri="{FF2B5EF4-FFF2-40B4-BE49-F238E27FC236}">
                <a16:creationId xmlns:a16="http://schemas.microsoft.com/office/drawing/2014/main" id="{073A1E2F-9BFE-AD60-8F9A-4CF4620F2D83}"/>
              </a:ext>
            </a:extLst>
          </p:cNvPr>
          <p:cNvSpPr/>
          <p:nvPr/>
        </p:nvSpPr>
        <p:spPr>
          <a:xfrm>
            <a:off x="9223513" y="2580578"/>
            <a:ext cx="3228523" cy="391343"/>
          </a:xfrm>
          <a:prstGeom prst="rect">
            <a:avLst/>
          </a:prstGeom>
        </p:spPr>
        <p:txBody>
          <a:bodyPr spcFirstLastPara="0" lIns="95250" tIns="95250" rIns="95250" bIns="0" anchor="t"/>
          <a:lstStyle/>
          <a:p>
            <a:pPr algn="l" hangingPunct="0">
              <a:lnSpc>
                <a:spcPct val="100000"/>
              </a:lnSpc>
            </a:pPr>
            <a:r>
              <a:rPr lang="en-CA" sz="1800" dirty="0">
                <a:solidFill>
                  <a:srgbClr val="1FA774"/>
                </a:solidFill>
                <a:latin typeface="Lato"/>
                <a:ea typeface="+mn-ea"/>
                <a:cs typeface="Lato"/>
                <a:hlinkClick r:id="rId12"/>
              </a:rPr>
              <a:t>kaziamit.hasan@queensu.ca</a:t>
            </a:r>
            <a:endParaRPr sz="1800" dirty="0">
              <a:solidFill>
                <a:srgbClr val="1FA774"/>
              </a:solidFill>
              <a:latin typeface="Lato"/>
              <a:ea typeface="+mn-ea"/>
              <a:cs typeface="Lato"/>
              <a:hlinkClick r:id="rId12"/>
            </a:endParaRPr>
          </a:p>
        </p:txBody>
      </p:sp>
      <p:sp>
        <p:nvSpPr>
          <p:cNvPr id="26" name="TextBox 25">
            <a:extLst>
              <a:ext uri="{FF2B5EF4-FFF2-40B4-BE49-F238E27FC236}">
                <a16:creationId xmlns:a16="http://schemas.microsoft.com/office/drawing/2014/main" id="{3A997BEB-7E60-F205-6B59-78E19D046B16}"/>
              </a:ext>
            </a:extLst>
          </p:cNvPr>
          <p:cNvSpPr txBox="1"/>
          <p:nvPr/>
        </p:nvSpPr>
        <p:spPr>
          <a:xfrm>
            <a:off x="166437" y="5267983"/>
            <a:ext cx="9377824" cy="1015663"/>
          </a:xfrm>
          <a:prstGeom prst="rect">
            <a:avLst/>
          </a:prstGeom>
          <a:noFill/>
        </p:spPr>
        <p:txBody>
          <a:bodyPr wrap="none" rtlCol="0">
            <a:spAutoFit/>
          </a:bodyPr>
          <a:lstStyle/>
          <a:p>
            <a:r>
              <a:rPr lang="en-US" sz="4000" dirty="0"/>
              <a:t>Thank you! Any questions are welcomed!</a:t>
            </a:r>
          </a:p>
          <a:p>
            <a:pPr algn="ctr"/>
            <a:r>
              <a:rPr lang="en-US" sz="2000" dirty="0">
                <a:highlight>
                  <a:srgbClr val="FFFF00"/>
                </a:highlight>
              </a:rPr>
              <a:t>Scan to vote</a:t>
            </a:r>
          </a:p>
        </p:txBody>
      </p:sp>
      <p:pic>
        <p:nvPicPr>
          <p:cNvPr id="3" name="Picture 2" descr="A qr code with a dinosaur&#10;&#10;AI-generated content may be incorrect.">
            <a:extLst>
              <a:ext uri="{FF2B5EF4-FFF2-40B4-BE49-F238E27FC236}">
                <a16:creationId xmlns:a16="http://schemas.microsoft.com/office/drawing/2014/main" id="{F01E86A3-BA89-820B-4D7D-50891D5C30CE}"/>
              </a:ext>
            </a:extLst>
          </p:cNvPr>
          <p:cNvPicPr>
            <a:picLocks noChangeAspect="1"/>
          </p:cNvPicPr>
          <p:nvPr/>
        </p:nvPicPr>
        <p:blipFill>
          <a:blip r:embed="rId13"/>
          <a:stretch>
            <a:fillRect/>
          </a:stretch>
        </p:blipFill>
        <p:spPr>
          <a:xfrm>
            <a:off x="9223513" y="3746687"/>
            <a:ext cx="2863555" cy="2972166"/>
          </a:xfrm>
          <a:prstGeom prst="rect">
            <a:avLst/>
          </a:prstGeom>
        </p:spPr>
      </p:pic>
      <p:sp>
        <p:nvSpPr>
          <p:cNvPr id="9" name="Right Arrow 8">
            <a:extLst>
              <a:ext uri="{FF2B5EF4-FFF2-40B4-BE49-F238E27FC236}">
                <a16:creationId xmlns:a16="http://schemas.microsoft.com/office/drawing/2014/main" id="{D7B1044B-0275-F1CE-17BE-F645BEFABBEA}"/>
              </a:ext>
            </a:extLst>
          </p:cNvPr>
          <p:cNvSpPr/>
          <p:nvPr/>
        </p:nvSpPr>
        <p:spPr>
          <a:xfrm>
            <a:off x="7354957" y="6016487"/>
            <a:ext cx="1656521" cy="49033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B0F99D7-62A3-126B-16B0-2C005A44D90F}"/>
              </a:ext>
            </a:extLst>
          </p:cNvPr>
          <p:cNvSpPr txBox="1"/>
          <p:nvPr/>
        </p:nvSpPr>
        <p:spPr>
          <a:xfrm>
            <a:off x="1344100" y="288642"/>
            <a:ext cx="9199984" cy="707886"/>
          </a:xfrm>
          <a:prstGeom prst="rect">
            <a:avLst/>
          </a:prstGeom>
          <a:noFill/>
        </p:spPr>
        <p:txBody>
          <a:bodyPr wrap="square">
            <a:spAutoFit/>
          </a:bodyPr>
          <a:lstStyle/>
          <a:p>
            <a:pPr algn="ctr"/>
            <a:r>
              <a:rPr lang="en-US" sz="2000" b="1" dirty="0"/>
              <a:t>Understanding Abandonment and Slowdown Dynamics in the Maven Ecosystem</a:t>
            </a:r>
          </a:p>
        </p:txBody>
      </p:sp>
      <p:pic>
        <p:nvPicPr>
          <p:cNvPr id="13" name="image.png">
            <a:extLst>
              <a:ext uri="{FF2B5EF4-FFF2-40B4-BE49-F238E27FC236}">
                <a16:creationId xmlns:a16="http://schemas.microsoft.com/office/drawing/2014/main" id="{2951B448-9D28-F746-7148-19DE3E453FEC}"/>
              </a:ext>
            </a:extLst>
          </p:cNvPr>
          <p:cNvPicPr/>
          <p:nvPr/>
        </p:nvPicPr>
        <p:blipFill rotWithShape="1">
          <a:blip r:embed="rId14"/>
          <a:stretch>
            <a:fillRect/>
          </a:stretch>
        </p:blipFill>
        <p:spPr>
          <a:xfrm>
            <a:off x="9910484" y="1055919"/>
            <a:ext cx="1267200" cy="1249200"/>
          </a:xfrm>
          <a:prstGeom prst="rect">
            <a:avLst/>
          </a:prstGeom>
        </p:spPr>
      </p:pic>
      <p:sp>
        <p:nvSpPr>
          <p:cNvPr id="15" name="TextBox 14">
            <a:extLst>
              <a:ext uri="{FF2B5EF4-FFF2-40B4-BE49-F238E27FC236}">
                <a16:creationId xmlns:a16="http://schemas.microsoft.com/office/drawing/2014/main" id="{9F1FCCB4-D2C9-D5F0-38E1-ED8497B4F697}"/>
              </a:ext>
            </a:extLst>
          </p:cNvPr>
          <p:cNvSpPr txBox="1"/>
          <p:nvPr/>
        </p:nvSpPr>
        <p:spPr>
          <a:xfrm>
            <a:off x="9687135" y="2371036"/>
            <a:ext cx="1881925" cy="369332"/>
          </a:xfrm>
          <a:prstGeom prst="rect">
            <a:avLst/>
          </a:prstGeom>
          <a:noFill/>
        </p:spPr>
        <p:txBody>
          <a:bodyPr wrap="none" rtlCol="0">
            <a:spAutoFit/>
          </a:bodyPr>
          <a:lstStyle/>
          <a:p>
            <a:r>
              <a:rPr lang="en-US" b="1" dirty="0"/>
              <a:t>Kazi Amit Hasan</a:t>
            </a:r>
          </a:p>
        </p:txBody>
      </p:sp>
    </p:spTree>
    <p:extLst>
      <p:ext uri="{BB962C8B-B14F-4D97-AF65-F5344CB8AC3E}">
        <p14:creationId xmlns:p14="http://schemas.microsoft.com/office/powerpoint/2010/main" val="87057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0" grpId="0"/>
      <p:bldP spid="24" grpId="0"/>
      <p:bldP spid="26" grpId="0"/>
      <p:bldP spid="9" grpId="0" animBg="1"/>
      <p:bldP spid="1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3021</TotalTime>
  <Words>760</Words>
  <Application>Microsoft Macintosh PowerPoint</Application>
  <PresentationFormat>Widescreen</PresentationFormat>
  <Paragraphs>94</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Aptos Display</vt:lpstr>
      <vt:lpstr>Arial</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Kazi Amit Hasan</dc:creator>
  <cp:lastModifiedBy>Kazi Amit Hasan</cp:lastModifiedBy>
  <cp:revision>24</cp:revision>
  <dcterms:created xsi:type="dcterms:W3CDTF">2025-04-24T19:28:25Z</dcterms:created>
  <dcterms:modified xsi:type="dcterms:W3CDTF">2025-04-28T19:00:12Z</dcterms:modified>
</cp:coreProperties>
</file>